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19" r:id="rId2"/>
    <p:sldId id="285" r:id="rId3"/>
    <p:sldId id="290" r:id="rId4"/>
    <p:sldId id="336" r:id="rId5"/>
    <p:sldId id="337" r:id="rId6"/>
    <p:sldId id="338" r:id="rId7"/>
    <p:sldId id="339" r:id="rId8"/>
    <p:sldId id="331" r:id="rId9"/>
    <p:sldId id="324" r:id="rId10"/>
    <p:sldId id="334" r:id="rId11"/>
    <p:sldId id="335" r:id="rId12"/>
    <p:sldId id="325" r:id="rId13"/>
    <p:sldId id="332" r:id="rId14"/>
    <p:sldId id="327" r:id="rId15"/>
    <p:sldId id="328" r:id="rId16"/>
    <p:sldId id="31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799846"/>
    <a:srgbClr val="5E7FA6"/>
    <a:srgbClr val="58789E"/>
    <a:srgbClr val="7D9BC1"/>
    <a:srgbClr val="96844D"/>
    <a:srgbClr val="7FA04A"/>
    <a:srgbClr val="9D8B51"/>
    <a:srgbClr val="A39053"/>
    <a:srgbClr val="CED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03" autoAdjust="0"/>
  </p:normalViewPr>
  <p:slideViewPr>
    <p:cSldViewPr>
      <p:cViewPr varScale="1">
        <p:scale>
          <a:sx n="106" d="100"/>
          <a:sy n="106" d="100"/>
        </p:scale>
        <p:origin x="9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65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2A65E1-E9DC-4EAA-8FAA-D99A8D986E26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F4074A20-939E-4C71-A8C9-62B2E9209BE5}">
      <dgm:prSet phldrT="[Text]" phldr="1"/>
      <dgm:spPr/>
      <dgm:t>
        <a:bodyPr/>
        <a:lstStyle/>
        <a:p>
          <a:pPr algn="r"/>
          <a:endParaRPr lang="en-US" dirty="0"/>
        </a:p>
      </dgm:t>
    </dgm:pt>
    <dgm:pt modelId="{1BEE3FEC-B635-45A1-8E98-0C551DD0E27F}" type="parTrans" cxnId="{4E36D300-00CE-4931-ACF9-826C613D9285}">
      <dgm:prSet/>
      <dgm:spPr/>
      <dgm:t>
        <a:bodyPr/>
        <a:lstStyle/>
        <a:p>
          <a:endParaRPr lang="en-US"/>
        </a:p>
      </dgm:t>
    </dgm:pt>
    <dgm:pt modelId="{A53C07FA-584C-4351-96B8-AF1403F359EA}" type="sibTrans" cxnId="{4E36D300-00CE-4931-ACF9-826C613D9285}">
      <dgm:prSet/>
      <dgm:spPr/>
      <dgm:t>
        <a:bodyPr/>
        <a:lstStyle/>
        <a:p>
          <a:endParaRPr lang="en-US"/>
        </a:p>
      </dgm:t>
    </dgm:pt>
    <dgm:pt modelId="{FFA9574A-3235-478F-AA06-E58CA2D04DCD}">
      <dgm:prSet phldrT="[Text]" phldr="1"/>
      <dgm:spPr/>
      <dgm:t>
        <a:bodyPr/>
        <a:lstStyle/>
        <a:p>
          <a:endParaRPr lang="en-US"/>
        </a:p>
      </dgm:t>
    </dgm:pt>
    <dgm:pt modelId="{3C6A723C-40EB-4304-832F-2E5FBCFD039E}" type="parTrans" cxnId="{F7244772-E584-4747-9703-B2BBEB9AB9C7}">
      <dgm:prSet/>
      <dgm:spPr/>
      <dgm:t>
        <a:bodyPr/>
        <a:lstStyle/>
        <a:p>
          <a:endParaRPr lang="en-US"/>
        </a:p>
      </dgm:t>
    </dgm:pt>
    <dgm:pt modelId="{97D96C23-1D3A-46D8-827F-B846A02AA9F9}" type="sibTrans" cxnId="{F7244772-E584-4747-9703-B2BBEB9AB9C7}">
      <dgm:prSet/>
      <dgm:spPr/>
      <dgm:t>
        <a:bodyPr/>
        <a:lstStyle/>
        <a:p>
          <a:endParaRPr lang="en-US"/>
        </a:p>
      </dgm:t>
    </dgm:pt>
    <dgm:pt modelId="{88BB95EB-E7D7-48FF-8AFA-2BE3AFE9F8C2}">
      <dgm:prSet phldrT="[Text]" phldr="1"/>
      <dgm:spPr/>
      <dgm:t>
        <a:bodyPr/>
        <a:lstStyle/>
        <a:p>
          <a:endParaRPr lang="en-US"/>
        </a:p>
      </dgm:t>
    </dgm:pt>
    <dgm:pt modelId="{C642D7F5-7C2D-4DA9-800E-01FF4C2A2378}" type="parTrans" cxnId="{CA2A891B-B5F0-441D-A9CA-D3270A5A9386}">
      <dgm:prSet/>
      <dgm:spPr/>
      <dgm:t>
        <a:bodyPr/>
        <a:lstStyle/>
        <a:p>
          <a:endParaRPr lang="en-US"/>
        </a:p>
      </dgm:t>
    </dgm:pt>
    <dgm:pt modelId="{1FF4DDF2-7045-44FF-AC4C-86BE5D827849}" type="sibTrans" cxnId="{CA2A891B-B5F0-441D-A9CA-D3270A5A9386}">
      <dgm:prSet/>
      <dgm:spPr/>
      <dgm:t>
        <a:bodyPr/>
        <a:lstStyle/>
        <a:p>
          <a:endParaRPr lang="en-US"/>
        </a:p>
      </dgm:t>
    </dgm:pt>
    <dgm:pt modelId="{2EFFD460-6C1A-4AFE-ABC2-FAE257FCF018}">
      <dgm:prSet phldrT="[Text]" phldr="1"/>
      <dgm:spPr/>
      <dgm:t>
        <a:bodyPr/>
        <a:lstStyle/>
        <a:p>
          <a:endParaRPr lang="en-US"/>
        </a:p>
      </dgm:t>
    </dgm:pt>
    <dgm:pt modelId="{0199A254-78D5-43DD-B2E6-655E7A584103}" type="parTrans" cxnId="{3E31D668-7DA7-43F8-A9FB-B9F91DE8D169}">
      <dgm:prSet/>
      <dgm:spPr/>
      <dgm:t>
        <a:bodyPr/>
        <a:lstStyle/>
        <a:p>
          <a:endParaRPr lang="en-US"/>
        </a:p>
      </dgm:t>
    </dgm:pt>
    <dgm:pt modelId="{4C1102C3-C518-4676-8FDD-73400A452635}" type="sibTrans" cxnId="{3E31D668-7DA7-43F8-A9FB-B9F91DE8D169}">
      <dgm:prSet/>
      <dgm:spPr/>
      <dgm:t>
        <a:bodyPr/>
        <a:lstStyle/>
        <a:p>
          <a:endParaRPr lang="en-US"/>
        </a:p>
      </dgm:t>
    </dgm:pt>
    <dgm:pt modelId="{9AC5D7BC-D082-4149-B236-30AF9C65EEB5}" type="pres">
      <dgm:prSet presAssocID="{492A65E1-E9DC-4EAA-8FAA-D99A8D986E26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1F51C9C-28D0-402B-9599-C51E20679FAB}" type="pres">
      <dgm:prSet presAssocID="{F4074A20-939E-4C71-A8C9-62B2E9209BE5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59DDA5A3-C48C-4470-AC63-83EFB35150AC}" type="pres">
      <dgm:prSet presAssocID="{FFA9574A-3235-478F-AA06-E58CA2D04DCD}" presName="Accent" presStyleLbl="node1" presStyleIdx="1" presStyleCnt="2"/>
      <dgm:spPr/>
    </dgm:pt>
    <dgm:pt modelId="{5D6654A4-AE34-453C-8786-55AA47C841E3}" type="pres">
      <dgm:prSet presAssocID="{FFA9574A-3235-478F-AA06-E58CA2D04DCD}" presName="Image1" presStyleLbl="fgImgPlace1" presStyleIdx="0" presStyleCnt="3"/>
      <dgm:spPr/>
    </dgm:pt>
    <dgm:pt modelId="{2F9C4AFE-0566-4CD1-AF49-6B43F9A0D09C}" type="pres">
      <dgm:prSet presAssocID="{FFA9574A-3235-478F-AA06-E58CA2D04DCD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CFD12-3D33-4208-B4B5-895CCFEEF66C}" type="pres">
      <dgm:prSet presAssocID="{88BB95EB-E7D7-48FF-8AFA-2BE3AFE9F8C2}" presName="Image2" presStyleCnt="0"/>
      <dgm:spPr/>
    </dgm:pt>
    <dgm:pt modelId="{D399AA36-A0F1-48CA-9E9D-9BA9B763F917}" type="pres">
      <dgm:prSet presAssocID="{88BB95EB-E7D7-48FF-8AFA-2BE3AFE9F8C2}" presName="Image" presStyleLbl="fgImgPlace1" presStyleIdx="1" presStyleCnt="3"/>
      <dgm:spPr/>
    </dgm:pt>
    <dgm:pt modelId="{F4954B07-490A-4240-ABE9-105CD49DBEE7}" type="pres">
      <dgm:prSet presAssocID="{88BB95EB-E7D7-48FF-8AFA-2BE3AFE9F8C2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5D322-D40C-43D0-8492-9AEFE7C0F344}" type="pres">
      <dgm:prSet presAssocID="{2EFFD460-6C1A-4AFE-ABC2-FAE257FCF018}" presName="Image3" presStyleCnt="0"/>
      <dgm:spPr/>
    </dgm:pt>
    <dgm:pt modelId="{2289341E-9711-4CA1-AF75-CB8B86656EED}" type="pres">
      <dgm:prSet presAssocID="{2EFFD460-6C1A-4AFE-ABC2-FAE257FCF018}" presName="Image" presStyleLbl="fgImgPlace1" presStyleIdx="2" presStyleCnt="3"/>
      <dgm:spPr/>
    </dgm:pt>
    <dgm:pt modelId="{0BB48F21-426C-4F5D-8831-226A1DE36E34}" type="pres">
      <dgm:prSet presAssocID="{2EFFD460-6C1A-4AFE-ABC2-FAE257FCF018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EF02CA-6C7D-44CB-9F91-1933827DED9B}" type="presOf" srcId="{FFA9574A-3235-478F-AA06-E58CA2D04DCD}" destId="{2F9C4AFE-0566-4CD1-AF49-6B43F9A0D09C}" srcOrd="0" destOrd="0" presId="urn:microsoft.com/office/officeart/2011/layout/RadialPictureList"/>
    <dgm:cxn modelId="{31A229DF-929A-4705-A893-E329D1E66FAB}" type="presOf" srcId="{492A65E1-E9DC-4EAA-8FAA-D99A8D986E26}" destId="{9AC5D7BC-D082-4149-B236-30AF9C65EEB5}" srcOrd="0" destOrd="0" presId="urn:microsoft.com/office/officeart/2011/layout/RadialPictureList"/>
    <dgm:cxn modelId="{F7244772-E584-4747-9703-B2BBEB9AB9C7}" srcId="{F4074A20-939E-4C71-A8C9-62B2E9209BE5}" destId="{FFA9574A-3235-478F-AA06-E58CA2D04DCD}" srcOrd="0" destOrd="0" parTransId="{3C6A723C-40EB-4304-832F-2E5FBCFD039E}" sibTransId="{97D96C23-1D3A-46D8-827F-B846A02AA9F9}"/>
    <dgm:cxn modelId="{65517A8A-D5CB-457D-80AF-B6233DCC59AE}" type="presOf" srcId="{2EFFD460-6C1A-4AFE-ABC2-FAE257FCF018}" destId="{0BB48F21-426C-4F5D-8831-226A1DE36E34}" srcOrd="0" destOrd="0" presId="urn:microsoft.com/office/officeart/2011/layout/RadialPictureList"/>
    <dgm:cxn modelId="{1E163A2E-5605-407A-BB50-0A24B127ACB6}" type="presOf" srcId="{F4074A20-939E-4C71-A8C9-62B2E9209BE5}" destId="{01F51C9C-28D0-402B-9599-C51E20679FAB}" srcOrd="0" destOrd="0" presId="urn:microsoft.com/office/officeart/2011/layout/RadialPictureList"/>
    <dgm:cxn modelId="{3E31D668-7DA7-43F8-A9FB-B9F91DE8D169}" srcId="{F4074A20-939E-4C71-A8C9-62B2E9209BE5}" destId="{2EFFD460-6C1A-4AFE-ABC2-FAE257FCF018}" srcOrd="2" destOrd="0" parTransId="{0199A254-78D5-43DD-B2E6-655E7A584103}" sibTransId="{4C1102C3-C518-4676-8FDD-73400A452635}"/>
    <dgm:cxn modelId="{CA2A891B-B5F0-441D-A9CA-D3270A5A9386}" srcId="{F4074A20-939E-4C71-A8C9-62B2E9209BE5}" destId="{88BB95EB-E7D7-48FF-8AFA-2BE3AFE9F8C2}" srcOrd="1" destOrd="0" parTransId="{C642D7F5-7C2D-4DA9-800E-01FF4C2A2378}" sibTransId="{1FF4DDF2-7045-44FF-AC4C-86BE5D827849}"/>
    <dgm:cxn modelId="{6B9BF7CC-0198-47FE-AF36-9BB824CB65E3}" type="presOf" srcId="{88BB95EB-E7D7-48FF-8AFA-2BE3AFE9F8C2}" destId="{F4954B07-490A-4240-ABE9-105CD49DBEE7}" srcOrd="0" destOrd="0" presId="urn:microsoft.com/office/officeart/2011/layout/RadialPictureList"/>
    <dgm:cxn modelId="{4E36D300-00CE-4931-ACF9-826C613D9285}" srcId="{492A65E1-E9DC-4EAA-8FAA-D99A8D986E26}" destId="{F4074A20-939E-4C71-A8C9-62B2E9209BE5}" srcOrd="0" destOrd="0" parTransId="{1BEE3FEC-B635-45A1-8E98-0C551DD0E27F}" sibTransId="{A53C07FA-584C-4351-96B8-AF1403F359EA}"/>
    <dgm:cxn modelId="{88628BB1-AB0B-4059-B52C-B164B50DFB92}" type="presParOf" srcId="{9AC5D7BC-D082-4149-B236-30AF9C65EEB5}" destId="{01F51C9C-28D0-402B-9599-C51E20679FAB}" srcOrd="0" destOrd="0" presId="urn:microsoft.com/office/officeart/2011/layout/RadialPictureList"/>
    <dgm:cxn modelId="{18B6A090-9690-43C2-94D5-B6608EE76B5B}" type="presParOf" srcId="{9AC5D7BC-D082-4149-B236-30AF9C65EEB5}" destId="{59DDA5A3-C48C-4470-AC63-83EFB35150AC}" srcOrd="1" destOrd="0" presId="urn:microsoft.com/office/officeart/2011/layout/RadialPictureList"/>
    <dgm:cxn modelId="{E4FA715A-2939-4B79-8007-D1C8D2F7F0E9}" type="presParOf" srcId="{9AC5D7BC-D082-4149-B236-30AF9C65EEB5}" destId="{5D6654A4-AE34-453C-8786-55AA47C841E3}" srcOrd="2" destOrd="0" presId="urn:microsoft.com/office/officeart/2011/layout/RadialPictureList"/>
    <dgm:cxn modelId="{84898900-C27E-4E1B-A135-D3C1910EEEDA}" type="presParOf" srcId="{9AC5D7BC-D082-4149-B236-30AF9C65EEB5}" destId="{2F9C4AFE-0566-4CD1-AF49-6B43F9A0D09C}" srcOrd="3" destOrd="0" presId="urn:microsoft.com/office/officeart/2011/layout/RadialPictureList"/>
    <dgm:cxn modelId="{D30AA7B4-29AC-462A-8104-431AE5FEA93B}" type="presParOf" srcId="{9AC5D7BC-D082-4149-B236-30AF9C65EEB5}" destId="{AC3CFD12-3D33-4208-B4B5-895CCFEEF66C}" srcOrd="4" destOrd="0" presId="urn:microsoft.com/office/officeart/2011/layout/RadialPictureList"/>
    <dgm:cxn modelId="{52892204-DC5F-4F84-BE35-D5ADD704FBE0}" type="presParOf" srcId="{AC3CFD12-3D33-4208-B4B5-895CCFEEF66C}" destId="{D399AA36-A0F1-48CA-9E9D-9BA9B763F917}" srcOrd="0" destOrd="0" presId="urn:microsoft.com/office/officeart/2011/layout/RadialPictureList"/>
    <dgm:cxn modelId="{A8F5A1AC-FF00-4A98-8073-46E2E1EC938D}" type="presParOf" srcId="{9AC5D7BC-D082-4149-B236-30AF9C65EEB5}" destId="{F4954B07-490A-4240-ABE9-105CD49DBEE7}" srcOrd="5" destOrd="0" presId="urn:microsoft.com/office/officeart/2011/layout/RadialPictureList"/>
    <dgm:cxn modelId="{29A74459-0674-460B-B33C-8F8941695A29}" type="presParOf" srcId="{9AC5D7BC-D082-4149-B236-30AF9C65EEB5}" destId="{9315D322-D40C-43D0-8492-9AEFE7C0F344}" srcOrd="6" destOrd="0" presId="urn:microsoft.com/office/officeart/2011/layout/RadialPictureList"/>
    <dgm:cxn modelId="{456CD6A2-C1EC-4FE5-AAE5-DCCDC87F7638}" type="presParOf" srcId="{9315D322-D40C-43D0-8492-9AEFE7C0F344}" destId="{2289341E-9711-4CA1-AF75-CB8B86656EED}" srcOrd="0" destOrd="0" presId="urn:microsoft.com/office/officeart/2011/layout/RadialPictureList"/>
    <dgm:cxn modelId="{EDF42C72-5F7F-4A0A-9CE0-967B5162E809}" type="presParOf" srcId="{9AC5D7BC-D082-4149-B236-30AF9C65EEB5}" destId="{0BB48F21-426C-4F5D-8831-226A1DE36E34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4910BD-2BEB-4EC9-95AB-64AE2D94F72D}" type="doc">
      <dgm:prSet loTypeId="urn:microsoft.com/office/officeart/2005/8/layout/vProcess5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61E80D1-4D7D-4296-982D-FEEA5EA42BCA}">
      <dgm:prSet phldrT="[Text]"/>
      <dgm:spPr/>
      <dgm:t>
        <a:bodyPr/>
        <a:lstStyle/>
        <a:p>
          <a:r>
            <a:rPr lang="en-US" dirty="0" smtClean="0"/>
            <a:t>Nonconsecutive Curb</a:t>
          </a:r>
        </a:p>
        <a:p>
          <a:r>
            <a:rPr lang="en-US" dirty="0" smtClean="0"/>
            <a:t>Partial Storm Drain System</a:t>
          </a:r>
        </a:p>
      </dgm:t>
    </dgm:pt>
    <dgm:pt modelId="{03AF9DCB-4393-4063-9C87-B0B42DCE1815}" type="parTrans" cxnId="{338A7811-F013-488B-BF86-60C351904E44}">
      <dgm:prSet/>
      <dgm:spPr/>
      <dgm:t>
        <a:bodyPr/>
        <a:lstStyle/>
        <a:p>
          <a:endParaRPr lang="en-US"/>
        </a:p>
      </dgm:t>
    </dgm:pt>
    <dgm:pt modelId="{22F9F226-9EFD-46B4-B64B-C980ADAEE7A1}" type="sibTrans" cxnId="{338A7811-F013-488B-BF86-60C351904E44}">
      <dgm:prSet/>
      <dgm:spPr/>
      <dgm:t>
        <a:bodyPr/>
        <a:lstStyle/>
        <a:p>
          <a:endParaRPr lang="en-US"/>
        </a:p>
      </dgm:t>
    </dgm:pt>
    <dgm:pt modelId="{369B6706-A53E-41B8-A1E0-17596401BEC5}">
      <dgm:prSet phldrT="[Text]"/>
      <dgm:spPr/>
      <dgm:t>
        <a:bodyPr/>
        <a:lstStyle/>
        <a:p>
          <a:r>
            <a:rPr lang="en-US" dirty="0" smtClean="0"/>
            <a:t>Ponding</a:t>
          </a:r>
        </a:p>
        <a:p>
          <a:r>
            <a:rPr lang="en-US" dirty="0" smtClean="0"/>
            <a:t>Slow water conveyance</a:t>
          </a:r>
        </a:p>
      </dgm:t>
    </dgm:pt>
    <dgm:pt modelId="{48FE390D-FF61-404E-92BE-0974B78AB183}" type="parTrans" cxnId="{99AEF0B0-1C60-424E-99D3-32D74FF8F8AE}">
      <dgm:prSet/>
      <dgm:spPr/>
      <dgm:t>
        <a:bodyPr/>
        <a:lstStyle/>
        <a:p>
          <a:endParaRPr lang="en-US"/>
        </a:p>
      </dgm:t>
    </dgm:pt>
    <dgm:pt modelId="{A5F1E537-4073-4B79-92AF-9899AEE59CF3}" type="sibTrans" cxnId="{99AEF0B0-1C60-424E-99D3-32D74FF8F8AE}">
      <dgm:prSet/>
      <dgm:spPr/>
      <dgm:t>
        <a:bodyPr/>
        <a:lstStyle/>
        <a:p>
          <a:endParaRPr lang="en-US"/>
        </a:p>
      </dgm:t>
    </dgm:pt>
    <dgm:pt modelId="{8F55E8EF-792F-40C5-96A0-3B48D1E12132}">
      <dgm:prSet phldrT="[Text]"/>
      <dgm:spPr/>
      <dgm:t>
        <a:bodyPr/>
        <a:lstStyle/>
        <a:p>
          <a:r>
            <a:rPr lang="en-US" dirty="0" smtClean="0"/>
            <a:t>Storm Drain System</a:t>
          </a:r>
        </a:p>
        <a:p>
          <a:r>
            <a:rPr lang="en-US" dirty="0" smtClean="0"/>
            <a:t>Curb &amp; Gutter</a:t>
          </a:r>
        </a:p>
        <a:p>
          <a:r>
            <a:rPr lang="en-US" dirty="0" smtClean="0"/>
            <a:t>Swales</a:t>
          </a:r>
          <a:endParaRPr lang="en-US" dirty="0"/>
        </a:p>
      </dgm:t>
    </dgm:pt>
    <dgm:pt modelId="{A7E7097E-D2B7-483C-9E16-E0F600621093}" type="parTrans" cxnId="{8AFF67DA-B3CF-4DB2-85AF-25C7EE7F25A1}">
      <dgm:prSet/>
      <dgm:spPr/>
      <dgm:t>
        <a:bodyPr/>
        <a:lstStyle/>
        <a:p>
          <a:endParaRPr lang="en-US"/>
        </a:p>
      </dgm:t>
    </dgm:pt>
    <dgm:pt modelId="{A29F980B-3557-42EC-BFED-2DDD2CEC790A}" type="sibTrans" cxnId="{8AFF67DA-B3CF-4DB2-85AF-25C7EE7F25A1}">
      <dgm:prSet/>
      <dgm:spPr/>
      <dgm:t>
        <a:bodyPr/>
        <a:lstStyle/>
        <a:p>
          <a:endParaRPr lang="en-US"/>
        </a:p>
      </dgm:t>
    </dgm:pt>
    <dgm:pt modelId="{F5CAAE38-48D5-4FFA-BA8A-212F81133A8E}" type="pres">
      <dgm:prSet presAssocID="{B24910BD-2BEB-4EC9-95AB-64AE2D94F72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DDEE98-316C-436A-8CD8-48F2BDB7CA53}" type="pres">
      <dgm:prSet presAssocID="{B24910BD-2BEB-4EC9-95AB-64AE2D94F72D}" presName="dummyMaxCanvas" presStyleCnt="0">
        <dgm:presLayoutVars/>
      </dgm:prSet>
      <dgm:spPr/>
    </dgm:pt>
    <dgm:pt modelId="{8E1889B6-E37D-4F93-BF4B-E7542F04232C}" type="pres">
      <dgm:prSet presAssocID="{B24910BD-2BEB-4EC9-95AB-64AE2D94F72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9F2598-508F-4785-B6F1-C3ACB7917749}" type="pres">
      <dgm:prSet presAssocID="{B24910BD-2BEB-4EC9-95AB-64AE2D94F72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3FAFF-FAFA-4A05-AC8B-9A9AA1D72562}" type="pres">
      <dgm:prSet presAssocID="{B24910BD-2BEB-4EC9-95AB-64AE2D94F72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17B758-B1E0-4EE2-BC78-02B526EF3A4E}" type="pres">
      <dgm:prSet presAssocID="{B24910BD-2BEB-4EC9-95AB-64AE2D94F72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60C0D6-27C8-4550-9DD4-BBFB34D65EFF}" type="pres">
      <dgm:prSet presAssocID="{B24910BD-2BEB-4EC9-95AB-64AE2D94F72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B48908-D9C0-4C57-A7C3-2AC3D16EA264}" type="pres">
      <dgm:prSet presAssocID="{B24910BD-2BEB-4EC9-95AB-64AE2D94F72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A68F3-4BE2-472E-989D-2902DF838046}" type="pres">
      <dgm:prSet presAssocID="{B24910BD-2BEB-4EC9-95AB-64AE2D94F72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FB440-1FB6-4818-8601-9B4E77CF4350}" type="pres">
      <dgm:prSet presAssocID="{B24910BD-2BEB-4EC9-95AB-64AE2D94F72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512C6B-4276-47A9-8901-1787CC254730}" type="presOf" srcId="{8F55E8EF-792F-40C5-96A0-3B48D1E12132}" destId="{E51FB440-1FB6-4818-8601-9B4E77CF4350}" srcOrd="1" destOrd="0" presId="urn:microsoft.com/office/officeart/2005/8/layout/vProcess5"/>
    <dgm:cxn modelId="{338A7811-F013-488B-BF86-60C351904E44}" srcId="{B24910BD-2BEB-4EC9-95AB-64AE2D94F72D}" destId="{461E80D1-4D7D-4296-982D-FEEA5EA42BCA}" srcOrd="0" destOrd="0" parTransId="{03AF9DCB-4393-4063-9C87-B0B42DCE1815}" sibTransId="{22F9F226-9EFD-46B4-B64B-C980ADAEE7A1}"/>
    <dgm:cxn modelId="{B6A5C648-6B08-45E8-B00F-E84900B06CDC}" type="presOf" srcId="{369B6706-A53E-41B8-A1E0-17596401BEC5}" destId="{DB6A68F3-4BE2-472E-989D-2902DF838046}" srcOrd="1" destOrd="0" presId="urn:microsoft.com/office/officeart/2005/8/layout/vProcess5"/>
    <dgm:cxn modelId="{99AEF0B0-1C60-424E-99D3-32D74FF8F8AE}" srcId="{B24910BD-2BEB-4EC9-95AB-64AE2D94F72D}" destId="{369B6706-A53E-41B8-A1E0-17596401BEC5}" srcOrd="1" destOrd="0" parTransId="{48FE390D-FF61-404E-92BE-0974B78AB183}" sibTransId="{A5F1E537-4073-4B79-92AF-9899AEE59CF3}"/>
    <dgm:cxn modelId="{B6594198-6C01-43F8-B577-9986E9EDF647}" type="presOf" srcId="{369B6706-A53E-41B8-A1E0-17596401BEC5}" destId="{AF9F2598-508F-4785-B6F1-C3ACB7917749}" srcOrd="0" destOrd="0" presId="urn:microsoft.com/office/officeart/2005/8/layout/vProcess5"/>
    <dgm:cxn modelId="{819B808A-2994-4564-8183-0EBA6DC1991E}" type="presOf" srcId="{461E80D1-4D7D-4296-982D-FEEA5EA42BCA}" destId="{97B48908-D9C0-4C57-A7C3-2AC3D16EA264}" srcOrd="1" destOrd="0" presId="urn:microsoft.com/office/officeart/2005/8/layout/vProcess5"/>
    <dgm:cxn modelId="{CCF684F9-80DA-46AD-87A0-F60C44C88441}" type="presOf" srcId="{22F9F226-9EFD-46B4-B64B-C980ADAEE7A1}" destId="{2117B758-B1E0-4EE2-BC78-02B526EF3A4E}" srcOrd="0" destOrd="0" presId="urn:microsoft.com/office/officeart/2005/8/layout/vProcess5"/>
    <dgm:cxn modelId="{3C7E8A83-90EA-4BB4-B90B-15D3830370E9}" type="presOf" srcId="{461E80D1-4D7D-4296-982D-FEEA5EA42BCA}" destId="{8E1889B6-E37D-4F93-BF4B-E7542F04232C}" srcOrd="0" destOrd="0" presId="urn:microsoft.com/office/officeart/2005/8/layout/vProcess5"/>
    <dgm:cxn modelId="{21392EC5-C099-44A0-8AC3-8A7AD1A43568}" type="presOf" srcId="{A5F1E537-4073-4B79-92AF-9899AEE59CF3}" destId="{0460C0D6-27C8-4550-9DD4-BBFB34D65EFF}" srcOrd="0" destOrd="0" presId="urn:microsoft.com/office/officeart/2005/8/layout/vProcess5"/>
    <dgm:cxn modelId="{8AFF67DA-B3CF-4DB2-85AF-25C7EE7F25A1}" srcId="{B24910BD-2BEB-4EC9-95AB-64AE2D94F72D}" destId="{8F55E8EF-792F-40C5-96A0-3B48D1E12132}" srcOrd="2" destOrd="0" parTransId="{A7E7097E-D2B7-483C-9E16-E0F600621093}" sibTransId="{A29F980B-3557-42EC-BFED-2DDD2CEC790A}"/>
    <dgm:cxn modelId="{A9C1AB64-47A9-451F-8722-17104DAEB2E5}" type="presOf" srcId="{8F55E8EF-792F-40C5-96A0-3B48D1E12132}" destId="{2C23FAFF-FAFA-4A05-AC8B-9A9AA1D72562}" srcOrd="0" destOrd="0" presId="urn:microsoft.com/office/officeart/2005/8/layout/vProcess5"/>
    <dgm:cxn modelId="{7E1AE2DB-0E14-4D6E-9E75-FE3FE90DE724}" type="presOf" srcId="{B24910BD-2BEB-4EC9-95AB-64AE2D94F72D}" destId="{F5CAAE38-48D5-4FFA-BA8A-212F81133A8E}" srcOrd="0" destOrd="0" presId="urn:microsoft.com/office/officeart/2005/8/layout/vProcess5"/>
    <dgm:cxn modelId="{C01BA5B2-A7D7-4E02-B16E-483D1E54543F}" type="presParOf" srcId="{F5CAAE38-48D5-4FFA-BA8A-212F81133A8E}" destId="{BADDEE98-316C-436A-8CD8-48F2BDB7CA53}" srcOrd="0" destOrd="0" presId="urn:microsoft.com/office/officeart/2005/8/layout/vProcess5"/>
    <dgm:cxn modelId="{35CFDB47-4327-45CC-8813-B0ADC204A38D}" type="presParOf" srcId="{F5CAAE38-48D5-4FFA-BA8A-212F81133A8E}" destId="{8E1889B6-E37D-4F93-BF4B-E7542F04232C}" srcOrd="1" destOrd="0" presId="urn:microsoft.com/office/officeart/2005/8/layout/vProcess5"/>
    <dgm:cxn modelId="{9EC655AB-4483-497A-8FFE-E6F420434D7D}" type="presParOf" srcId="{F5CAAE38-48D5-4FFA-BA8A-212F81133A8E}" destId="{AF9F2598-508F-4785-B6F1-C3ACB7917749}" srcOrd="2" destOrd="0" presId="urn:microsoft.com/office/officeart/2005/8/layout/vProcess5"/>
    <dgm:cxn modelId="{F624345A-77D3-4983-9FFD-D2F29DF37B4F}" type="presParOf" srcId="{F5CAAE38-48D5-4FFA-BA8A-212F81133A8E}" destId="{2C23FAFF-FAFA-4A05-AC8B-9A9AA1D72562}" srcOrd="3" destOrd="0" presId="urn:microsoft.com/office/officeart/2005/8/layout/vProcess5"/>
    <dgm:cxn modelId="{135B5A5F-74FB-4C5F-87E7-740EF5DDF387}" type="presParOf" srcId="{F5CAAE38-48D5-4FFA-BA8A-212F81133A8E}" destId="{2117B758-B1E0-4EE2-BC78-02B526EF3A4E}" srcOrd="4" destOrd="0" presId="urn:microsoft.com/office/officeart/2005/8/layout/vProcess5"/>
    <dgm:cxn modelId="{B04F6826-A98E-4008-A5C6-C0320326453B}" type="presParOf" srcId="{F5CAAE38-48D5-4FFA-BA8A-212F81133A8E}" destId="{0460C0D6-27C8-4550-9DD4-BBFB34D65EFF}" srcOrd="5" destOrd="0" presId="urn:microsoft.com/office/officeart/2005/8/layout/vProcess5"/>
    <dgm:cxn modelId="{742783DB-71DB-4C03-A50D-36FEECF1BB75}" type="presParOf" srcId="{F5CAAE38-48D5-4FFA-BA8A-212F81133A8E}" destId="{97B48908-D9C0-4C57-A7C3-2AC3D16EA264}" srcOrd="6" destOrd="0" presId="urn:microsoft.com/office/officeart/2005/8/layout/vProcess5"/>
    <dgm:cxn modelId="{3F718507-58D0-4D62-B990-471D7320C82A}" type="presParOf" srcId="{F5CAAE38-48D5-4FFA-BA8A-212F81133A8E}" destId="{DB6A68F3-4BE2-472E-989D-2902DF838046}" srcOrd="7" destOrd="0" presId="urn:microsoft.com/office/officeart/2005/8/layout/vProcess5"/>
    <dgm:cxn modelId="{9E7874BB-F907-42FF-A96B-A5C644689F39}" type="presParOf" srcId="{F5CAAE38-48D5-4FFA-BA8A-212F81133A8E}" destId="{E51FB440-1FB6-4818-8601-9B4E77CF435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51C9C-28D0-402B-9599-C51E20679FAB}">
      <dsp:nvSpPr>
        <dsp:cNvPr id="0" name=""/>
        <dsp:cNvSpPr/>
      </dsp:nvSpPr>
      <dsp:spPr>
        <a:xfrm>
          <a:off x="1156218" y="1075334"/>
          <a:ext cx="1933961" cy="19340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lvl="0" algn="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/>
        </a:p>
      </dsp:txBody>
      <dsp:txXfrm>
        <a:off x="1439440" y="1358570"/>
        <a:ext cx="1367517" cy="1367585"/>
      </dsp:txXfrm>
    </dsp:sp>
    <dsp:sp modelId="{59DDA5A3-C48C-4470-AC63-83EFB35150AC}">
      <dsp:nvSpPr>
        <dsp:cNvPr id="0" name=""/>
        <dsp:cNvSpPr/>
      </dsp:nvSpPr>
      <dsp:spPr>
        <a:xfrm>
          <a:off x="158902" y="0"/>
          <a:ext cx="3898548" cy="406400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6654A4-AE34-453C-8786-55AA47C841E3}">
      <dsp:nvSpPr>
        <dsp:cNvPr id="0" name=""/>
        <dsp:cNvSpPr/>
      </dsp:nvSpPr>
      <dsp:spPr>
        <a:xfrm>
          <a:off x="3029509" y="342595"/>
          <a:ext cx="1036030" cy="10363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C4AFE-0566-4CD1-AF49-6B43F9A0D09C}">
      <dsp:nvSpPr>
        <dsp:cNvPr id="0" name=""/>
        <dsp:cNvSpPr/>
      </dsp:nvSpPr>
      <dsp:spPr>
        <a:xfrm>
          <a:off x="4144123" y="359257"/>
          <a:ext cx="1386766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endParaRPr lang="en-US" sz="4400" kern="1200"/>
        </a:p>
      </dsp:txBody>
      <dsp:txXfrm>
        <a:off x="4144123" y="359257"/>
        <a:ext cx="1386766" cy="1002995"/>
      </dsp:txXfrm>
    </dsp:sp>
    <dsp:sp modelId="{D399AA36-A0F1-48CA-9E9D-9BA9B763F917}">
      <dsp:nvSpPr>
        <dsp:cNvPr id="0" name=""/>
        <dsp:cNvSpPr/>
      </dsp:nvSpPr>
      <dsp:spPr>
        <a:xfrm>
          <a:off x="3429938" y="1521561"/>
          <a:ext cx="1036030" cy="10363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54B07-490A-4240-ABE9-105CD49DBEE7}">
      <dsp:nvSpPr>
        <dsp:cNvPr id="0" name=""/>
        <dsp:cNvSpPr/>
      </dsp:nvSpPr>
      <dsp:spPr>
        <a:xfrm>
          <a:off x="4550330" y="1536192"/>
          <a:ext cx="1386766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endParaRPr lang="en-US" sz="4400" kern="1200"/>
        </a:p>
      </dsp:txBody>
      <dsp:txXfrm>
        <a:off x="4550330" y="1536192"/>
        <a:ext cx="1386766" cy="1002995"/>
      </dsp:txXfrm>
    </dsp:sp>
    <dsp:sp modelId="{2289341E-9711-4CA1-AF75-CB8B86656EED}">
      <dsp:nvSpPr>
        <dsp:cNvPr id="0" name=""/>
        <dsp:cNvSpPr/>
      </dsp:nvSpPr>
      <dsp:spPr>
        <a:xfrm>
          <a:off x="3029509" y="2717190"/>
          <a:ext cx="1036030" cy="103632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B48F21-426C-4F5D-8831-226A1DE36E34}">
      <dsp:nvSpPr>
        <dsp:cNvPr id="0" name=""/>
        <dsp:cNvSpPr/>
      </dsp:nvSpPr>
      <dsp:spPr>
        <a:xfrm>
          <a:off x="4144123" y="2738323"/>
          <a:ext cx="1386766" cy="10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endParaRPr lang="en-US" sz="4400" kern="1200"/>
        </a:p>
      </dsp:txBody>
      <dsp:txXfrm>
        <a:off x="4144123" y="2738323"/>
        <a:ext cx="1386766" cy="10029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889B6-E37D-4F93-BF4B-E7542F04232C}">
      <dsp:nvSpPr>
        <dsp:cNvPr id="0" name=""/>
        <dsp:cNvSpPr/>
      </dsp:nvSpPr>
      <dsp:spPr>
        <a:xfrm>
          <a:off x="0" y="0"/>
          <a:ext cx="3173730" cy="937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Nonconsecutive Curb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Partial Storm Drain System</a:t>
          </a:r>
        </a:p>
      </dsp:txBody>
      <dsp:txXfrm>
        <a:off x="27451" y="27451"/>
        <a:ext cx="2162354" cy="882358"/>
      </dsp:txXfrm>
    </dsp:sp>
    <dsp:sp modelId="{AF9F2598-508F-4785-B6F1-C3ACB7917749}">
      <dsp:nvSpPr>
        <dsp:cNvPr id="0" name=""/>
        <dsp:cNvSpPr/>
      </dsp:nvSpPr>
      <dsp:spPr>
        <a:xfrm>
          <a:off x="280034" y="1093469"/>
          <a:ext cx="3173730" cy="937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Ponding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Slow water conveyance</a:t>
          </a:r>
        </a:p>
      </dsp:txBody>
      <dsp:txXfrm>
        <a:off x="307485" y="1120920"/>
        <a:ext cx="2229574" cy="882358"/>
      </dsp:txXfrm>
    </dsp:sp>
    <dsp:sp modelId="{2C23FAFF-FAFA-4A05-AC8B-9A9AA1D72562}">
      <dsp:nvSpPr>
        <dsp:cNvPr id="0" name=""/>
        <dsp:cNvSpPr/>
      </dsp:nvSpPr>
      <dsp:spPr>
        <a:xfrm>
          <a:off x="560069" y="2186939"/>
          <a:ext cx="3173730" cy="937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Storm Drain System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Curb &amp; Gutter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Swales</a:t>
          </a:r>
          <a:endParaRPr lang="en-US" sz="1400" kern="1200" dirty="0"/>
        </a:p>
      </dsp:txBody>
      <dsp:txXfrm>
        <a:off x="587520" y="2214390"/>
        <a:ext cx="2229574" cy="882358"/>
      </dsp:txXfrm>
    </dsp:sp>
    <dsp:sp modelId="{2117B758-B1E0-4EE2-BC78-02B526EF3A4E}">
      <dsp:nvSpPr>
        <dsp:cNvPr id="0" name=""/>
        <dsp:cNvSpPr/>
      </dsp:nvSpPr>
      <dsp:spPr>
        <a:xfrm>
          <a:off x="2564511" y="710755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2701585" y="710755"/>
        <a:ext cx="335071" cy="458437"/>
      </dsp:txXfrm>
    </dsp:sp>
    <dsp:sp modelId="{0460C0D6-27C8-4550-9DD4-BBFB34D65EFF}">
      <dsp:nvSpPr>
        <dsp:cNvPr id="0" name=""/>
        <dsp:cNvSpPr/>
      </dsp:nvSpPr>
      <dsp:spPr>
        <a:xfrm>
          <a:off x="2844545" y="1797977"/>
          <a:ext cx="609219" cy="60921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2981619" y="1797977"/>
        <a:ext cx="335071" cy="458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4E755-3572-4E8B-AC82-8D99A6B53D16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13C6A-0965-4557-BF6A-D294D403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33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6FFC6-93C4-4608-9A24-880EBD5E4611}" type="datetimeFigureOut">
              <a:rPr lang="en-US" smtClean="0"/>
              <a:t>6/19/2016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AD906-D999-4E79-8775-77781F598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25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AD906-D999-4E79-8775-77781F5983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5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AD906-D999-4E79-8775-77781F5983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83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AD906-D999-4E79-8775-77781F5983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5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tif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O:\MARKETING\misc\Pics Logos Ads etc\P-D Logos\2016 Logo\2016 - Black Lo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8" b="8782"/>
          <a:stretch/>
        </p:blipFill>
        <p:spPr bwMode="auto">
          <a:xfrm>
            <a:off x="2895600" y="2971800"/>
            <a:ext cx="338706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 userDrawn="1"/>
        </p:nvGrpSpPr>
        <p:grpSpPr>
          <a:xfrm>
            <a:off x="2840" y="-8908"/>
            <a:ext cx="155449" cy="6866908"/>
            <a:chOff x="381002" y="-8907"/>
            <a:chExt cx="39697" cy="6866908"/>
          </a:xfrm>
        </p:grpSpPr>
        <p:sp>
          <p:nvSpPr>
            <p:cNvPr id="25" name="Rectangle 24"/>
            <p:cNvSpPr/>
            <p:nvPr/>
          </p:nvSpPr>
          <p:spPr>
            <a:xfrm>
              <a:off x="381002" y="4572001"/>
              <a:ext cx="39697" cy="2286000"/>
            </a:xfrm>
            <a:prstGeom prst="rect">
              <a:avLst/>
            </a:prstGeom>
            <a:solidFill>
              <a:srgbClr val="7F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1002" y="2308413"/>
              <a:ext cx="39697" cy="2263587"/>
            </a:xfrm>
            <a:prstGeom prst="rect">
              <a:avLst/>
            </a:prstGeom>
            <a:solidFill>
              <a:srgbClr val="5E7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374836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1002" y="-8907"/>
              <a:ext cx="39697" cy="2317320"/>
            </a:xfrm>
            <a:prstGeom prst="rect">
              <a:avLst/>
            </a:prstGeom>
            <a:solidFill>
              <a:srgbClr val="9D8B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B3A369"/>
                </a:solidFill>
              </a:endParaRPr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8988551" y="-8908"/>
            <a:ext cx="155449" cy="6866908"/>
            <a:chOff x="381002" y="-8907"/>
            <a:chExt cx="39697" cy="6866908"/>
          </a:xfrm>
        </p:grpSpPr>
        <p:sp>
          <p:nvSpPr>
            <p:cNvPr id="29" name="Rectangle 28"/>
            <p:cNvSpPr/>
            <p:nvPr/>
          </p:nvSpPr>
          <p:spPr>
            <a:xfrm>
              <a:off x="381002" y="4572001"/>
              <a:ext cx="39697" cy="2286000"/>
            </a:xfrm>
            <a:prstGeom prst="rect">
              <a:avLst/>
            </a:prstGeom>
            <a:solidFill>
              <a:srgbClr val="7F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1002" y="2308413"/>
              <a:ext cx="39697" cy="2263587"/>
            </a:xfrm>
            <a:prstGeom prst="rect">
              <a:avLst/>
            </a:prstGeom>
            <a:solidFill>
              <a:srgbClr val="5E7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374836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1002" y="-8907"/>
              <a:ext cx="39697" cy="2317320"/>
            </a:xfrm>
            <a:prstGeom prst="rect">
              <a:avLst/>
            </a:prstGeom>
            <a:solidFill>
              <a:srgbClr val="9D8B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B3A36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703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Survey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O:\MARKETING\misc\Pics Logos Ads etc\P-D Pictures\Surveying\130830_PD-WECO_344-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/>
          <a:stretch/>
        </p:blipFill>
        <p:spPr bwMode="auto">
          <a:xfrm>
            <a:off x="0" y="103376"/>
            <a:ext cx="9142228" cy="667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 userDrawn="1"/>
        </p:nvSpPr>
        <p:spPr>
          <a:xfrm>
            <a:off x="585216" y="533400"/>
            <a:ext cx="7973567" cy="5024626"/>
          </a:xfrm>
          <a:prstGeom prst="rect">
            <a:avLst/>
          </a:prstGeom>
          <a:solidFill>
            <a:srgbClr val="000000">
              <a:alpha val="7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762518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36" name="Rectangle 35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43" name="Rectangle 4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2050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830042"/>
            <a:ext cx="2249826" cy="723158"/>
          </a:xfrm>
          <a:prstGeom prst="rect">
            <a:avLst/>
          </a:prstGeom>
          <a:noFill/>
          <a:effectLst>
            <a:outerShdw blurRad="88900" dir="5400000" algn="ctr" rotWithShape="0">
              <a:srgbClr val="000000">
                <a:alpha val="3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Placeholder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5352" r="4851" b="36605"/>
          <a:stretch/>
        </p:blipFill>
        <p:spPr>
          <a:xfrm>
            <a:off x="4793512" y="3733800"/>
            <a:ext cx="1600200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2" name="Picture Placeholder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2"/>
          <a:stretch/>
        </p:blipFill>
        <p:spPr>
          <a:xfrm>
            <a:off x="6719778" y="3733800"/>
            <a:ext cx="1503884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3" name="Picture Placeholder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9" r="4226"/>
          <a:stretch/>
        </p:blipFill>
        <p:spPr>
          <a:xfrm>
            <a:off x="2819400" y="3733800"/>
            <a:ext cx="1631040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4" name="Picture Placeholder 10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98"/>
          <a:stretch/>
        </p:blipFill>
        <p:spPr>
          <a:xfrm>
            <a:off x="914401" y="3733800"/>
            <a:ext cx="1568302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0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41174" y="3200400"/>
            <a:ext cx="2764042" cy="354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Month XX, 2016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906912" y="1066800"/>
            <a:ext cx="7322688" cy="60959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(36pt)</a:t>
            </a:r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6912" y="1676400"/>
            <a:ext cx="7322688" cy="533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600" b="1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(26pt)</a:t>
            </a:r>
          </a:p>
        </p:txBody>
      </p:sp>
      <p:sp>
        <p:nvSpPr>
          <p:cNvPr id="27" name="Text Placeholder 59"/>
          <p:cNvSpPr>
            <a:spLocks noGrp="1"/>
          </p:cNvSpPr>
          <p:nvPr>
            <p:ph type="body" sz="quarter" idx="13" hasCustomPrompt="1"/>
          </p:nvPr>
        </p:nvSpPr>
        <p:spPr>
          <a:xfrm>
            <a:off x="906488" y="2514599"/>
            <a:ext cx="7298728" cy="68580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2000" b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2 (20pt) - Delete if Not Needed </a:t>
            </a:r>
          </a:p>
        </p:txBody>
      </p:sp>
    </p:spTree>
    <p:extLst>
      <p:ext uri="{BB962C8B-B14F-4D97-AF65-F5344CB8AC3E}">
        <p14:creationId xmlns:p14="http://schemas.microsoft.com/office/powerpoint/2010/main" val="154174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Survey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O:\MARKETING\misc\PowerPoint Presentations\Approved Standard PowerPoint Template\2016\IN PROGRESS\Normas Version\Working Files\130830_PD-WECO_353-E - reduced file siz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605" r="32100" b="-296"/>
          <a:stretch/>
        </p:blipFill>
        <p:spPr bwMode="auto">
          <a:xfrm>
            <a:off x="0" y="114311"/>
            <a:ext cx="9144000" cy="67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 userDrawn="1"/>
        </p:nvSpPr>
        <p:spPr>
          <a:xfrm>
            <a:off x="585216" y="713678"/>
            <a:ext cx="7973567" cy="5024626"/>
          </a:xfrm>
          <a:prstGeom prst="rect">
            <a:avLst/>
          </a:prstGeom>
          <a:solidFill>
            <a:srgbClr val="000000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957590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pic>
        <p:nvPicPr>
          <p:cNvPr id="44" name="Picture Placeholder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4" r="4100"/>
          <a:stretch/>
        </p:blipFill>
        <p:spPr>
          <a:xfrm>
            <a:off x="896609" y="1088395"/>
            <a:ext cx="2837192" cy="43218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31" name="Rectangle 30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35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906242"/>
            <a:ext cx="2249826" cy="723158"/>
          </a:xfrm>
          <a:prstGeom prst="rect">
            <a:avLst/>
          </a:prstGeom>
          <a:noFill/>
          <a:effectLst>
            <a:outerShdw blurRad="177800" dist="50800" dir="5400000" algn="ctr" rotWithShape="0">
              <a:srgbClr val="000000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4000994" y="1356807"/>
            <a:ext cx="4241120" cy="62439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(32pt)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00994" y="1981200"/>
            <a:ext cx="4241120" cy="8381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400" b="1" kern="0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(24pt)</a:t>
            </a:r>
          </a:p>
        </p:txBody>
      </p:sp>
      <p:sp>
        <p:nvSpPr>
          <p:cNvPr id="37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70397" y="5181600"/>
            <a:ext cx="2740922" cy="274320"/>
          </a:xfrm>
          <a:prstGeom prst="rect">
            <a:avLst/>
          </a:prstGeom>
          <a:effectLst>
            <a:outerShdw blurRad="50800" dist="2540000" dir="16200000" sx="80000" sy="80000" rotWithShape="0">
              <a:prstClr val="black">
                <a:alpha val="9000"/>
              </a:prstClr>
            </a:outerShdw>
          </a:effectLst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Month XX, 2016</a:t>
            </a:r>
          </a:p>
        </p:txBody>
      </p:sp>
      <p:sp>
        <p:nvSpPr>
          <p:cNvPr id="38" name="Text Placeholder 59"/>
          <p:cNvSpPr>
            <a:spLocks noGrp="1"/>
          </p:cNvSpPr>
          <p:nvPr>
            <p:ph type="body" sz="quarter" idx="12" hasCustomPrompt="1"/>
          </p:nvPr>
        </p:nvSpPr>
        <p:spPr>
          <a:xfrm>
            <a:off x="3997188" y="3138992"/>
            <a:ext cx="4221255" cy="18902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800" b="0" kern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(18pt) – Delete if Not Needed</a:t>
            </a:r>
          </a:p>
        </p:txBody>
      </p:sp>
    </p:spTree>
    <p:extLst>
      <p:ext uri="{BB962C8B-B14F-4D97-AF65-F5344CB8AC3E}">
        <p14:creationId xmlns:p14="http://schemas.microsoft.com/office/powerpoint/2010/main" val="839323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Environment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O:\MARKETING\misc\Pics Logos Ads etc\P-D Pictures\Water Resources\The Forum\091030_PD-Forum_07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 t="9378"/>
          <a:stretch/>
        </p:blipFill>
        <p:spPr bwMode="auto">
          <a:xfrm>
            <a:off x="-6622" y="0"/>
            <a:ext cx="9150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 userDrawn="1"/>
        </p:nvSpPr>
        <p:spPr>
          <a:xfrm>
            <a:off x="585216" y="533400"/>
            <a:ext cx="7973567" cy="5024626"/>
          </a:xfrm>
          <a:prstGeom prst="rect">
            <a:avLst/>
          </a:prstGeom>
          <a:solidFill>
            <a:srgbClr val="000000">
              <a:alpha val="7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762518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pic>
        <p:nvPicPr>
          <p:cNvPr id="28" name="Picture Placeholder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1" t="14051" r="29141" b="28373"/>
          <a:stretch/>
        </p:blipFill>
        <p:spPr>
          <a:xfrm>
            <a:off x="909085" y="3733800"/>
            <a:ext cx="1573618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3" name="Picture Placeholder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r="31841" b="15555"/>
          <a:stretch/>
        </p:blipFill>
        <p:spPr>
          <a:xfrm>
            <a:off x="4800600" y="3733800"/>
            <a:ext cx="1600200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4" name="Picture Placeholder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43007" r="2912"/>
          <a:stretch/>
        </p:blipFill>
        <p:spPr>
          <a:xfrm>
            <a:off x="6719778" y="3733800"/>
            <a:ext cx="1509822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5" name="Picture Placeholder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r="18671" b="9524"/>
          <a:stretch/>
        </p:blipFill>
        <p:spPr>
          <a:xfrm>
            <a:off x="2822944" y="3733802"/>
            <a:ext cx="1627496" cy="14477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29" name="Group 28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36" name="Rectangle 35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43" name="Rectangle 4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2050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830042"/>
            <a:ext cx="2249826" cy="723158"/>
          </a:xfrm>
          <a:prstGeom prst="rect">
            <a:avLst/>
          </a:prstGeom>
          <a:noFill/>
          <a:effectLst>
            <a:outerShdw blurRad="139700" dir="5400000" sx="99000" sy="99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41174" y="3200400"/>
            <a:ext cx="2764042" cy="354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Month XX, 2016</a:t>
            </a:r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906912" y="1066800"/>
            <a:ext cx="7322688" cy="60959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(36pt)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6912" y="1676400"/>
            <a:ext cx="7322688" cy="533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600" b="1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(26pt)</a:t>
            </a:r>
          </a:p>
        </p:txBody>
      </p:sp>
      <p:sp>
        <p:nvSpPr>
          <p:cNvPr id="26" name="Text Placeholder 59"/>
          <p:cNvSpPr>
            <a:spLocks noGrp="1"/>
          </p:cNvSpPr>
          <p:nvPr>
            <p:ph type="body" sz="quarter" idx="13" hasCustomPrompt="1"/>
          </p:nvPr>
        </p:nvSpPr>
        <p:spPr>
          <a:xfrm>
            <a:off x="906488" y="2514599"/>
            <a:ext cx="7298728" cy="68580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2000" b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2 (20pt) - Delete if Not Needed </a:t>
            </a:r>
          </a:p>
        </p:txBody>
      </p:sp>
    </p:spTree>
    <p:extLst>
      <p:ext uri="{BB962C8B-B14F-4D97-AF65-F5344CB8AC3E}">
        <p14:creationId xmlns:p14="http://schemas.microsoft.com/office/powerpoint/2010/main" val="118197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Environment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O:\MARKETING\misc\Pics Logos Ads etc\P-D Pictures\Environmental\BlueBonnets-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7"/>
          <a:stretch/>
        </p:blipFill>
        <p:spPr bwMode="auto">
          <a:xfrm>
            <a:off x="-1" y="67791"/>
            <a:ext cx="9143999" cy="671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 userDrawn="1"/>
        </p:nvSpPr>
        <p:spPr>
          <a:xfrm>
            <a:off x="585216" y="713678"/>
            <a:ext cx="7973567" cy="5024626"/>
          </a:xfrm>
          <a:prstGeom prst="rect">
            <a:avLst/>
          </a:prstGeom>
          <a:solidFill>
            <a:srgbClr val="000000">
              <a:alpha val="6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957590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pic>
        <p:nvPicPr>
          <p:cNvPr id="44" name="Picture Placeholder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88395"/>
            <a:ext cx="2837192" cy="426549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31" name="Rectangle 30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35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906242"/>
            <a:ext cx="2249826" cy="723158"/>
          </a:xfrm>
          <a:prstGeom prst="rect">
            <a:avLst/>
          </a:prstGeom>
          <a:noFill/>
          <a:effectLst>
            <a:outerShdw blurRad="177800" dist="50800" dir="5400000" sx="98000" sy="98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4000994" y="1356807"/>
            <a:ext cx="4241120" cy="62439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(32pt)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00994" y="1981200"/>
            <a:ext cx="4241120" cy="8381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400" b="1" kern="0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(24pt)</a:t>
            </a:r>
          </a:p>
        </p:txBody>
      </p:sp>
      <p:sp>
        <p:nvSpPr>
          <p:cNvPr id="37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70397" y="5181600"/>
            <a:ext cx="2740922" cy="274320"/>
          </a:xfrm>
          <a:prstGeom prst="rect">
            <a:avLst/>
          </a:prstGeom>
          <a:effectLst>
            <a:outerShdw blurRad="50800" dist="2540000" dir="16200000" sx="80000" sy="80000" rotWithShape="0">
              <a:prstClr val="black">
                <a:alpha val="9000"/>
              </a:prstClr>
            </a:outerShdw>
          </a:effectLst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Month XX, 2016</a:t>
            </a:r>
          </a:p>
        </p:txBody>
      </p:sp>
      <p:sp>
        <p:nvSpPr>
          <p:cNvPr id="38" name="Text Placeholder 59"/>
          <p:cNvSpPr>
            <a:spLocks noGrp="1"/>
          </p:cNvSpPr>
          <p:nvPr>
            <p:ph type="body" sz="quarter" idx="12" hasCustomPrompt="1"/>
          </p:nvPr>
        </p:nvSpPr>
        <p:spPr>
          <a:xfrm>
            <a:off x="3997188" y="3138992"/>
            <a:ext cx="4221255" cy="18902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800" b="0" kern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(18pt) – Delete if Not Needed</a:t>
            </a:r>
          </a:p>
        </p:txBody>
      </p:sp>
    </p:spTree>
    <p:extLst>
      <p:ext uri="{BB962C8B-B14F-4D97-AF65-F5344CB8AC3E}">
        <p14:creationId xmlns:p14="http://schemas.microsoft.com/office/powerpoint/2010/main" val="2721544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dy Slide (no pic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8572500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947928"/>
            <a:ext cx="8572499" cy="51054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18" name="Rectangle 17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24" name="Rectangle 23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25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364939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(Blue)">
    <p:bg>
      <p:bgPr>
        <a:solidFill>
          <a:srgbClr val="587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066800"/>
            <a:ext cx="6781800" cy="12954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Title Goes Here (36pt)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371600" y="1371600"/>
            <a:ext cx="45719" cy="4267200"/>
          </a:xfrm>
          <a:prstGeom prst="rect">
            <a:avLst/>
          </a:prstGeom>
          <a:solidFill>
            <a:srgbClr val="A9C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94849" y="827568"/>
            <a:ext cx="45719" cy="4277832"/>
          </a:xfrm>
          <a:prstGeom prst="rect">
            <a:avLst/>
          </a:prstGeom>
          <a:solidFill>
            <a:srgbClr val="B3A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B3A369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 rot="5400000">
            <a:off x="2567940" y="533400"/>
            <a:ext cx="45719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660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dy Slide (1 Pic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15000" y="502920"/>
            <a:ext cx="3057525" cy="5440680"/>
          </a:xfrm>
          <a:prstGeom prst="rect">
            <a:avLst/>
          </a:prstGeom>
          <a:ln w="38100">
            <a:solidFill>
              <a:srgbClr val="5E7FA6"/>
            </a:solidFill>
          </a:ln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Click on image </a:t>
            </a:r>
            <a:br>
              <a:rPr lang="en-US" dirty="0" smtClean="0"/>
            </a:br>
            <a:r>
              <a:rPr lang="en-US" dirty="0" smtClean="0"/>
              <a:t>icon to insert pic</a:t>
            </a:r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18" name="Rectangle 17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2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304800" y="381000"/>
            <a:ext cx="5181600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23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04801" y="947928"/>
            <a:ext cx="5181599" cy="50292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26" name="Rectangle 25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27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3106364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dy Slide (2 Pic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15000" y="533400"/>
            <a:ext cx="3051175" cy="2560320"/>
          </a:xfrm>
          <a:prstGeom prst="rect">
            <a:avLst/>
          </a:prstGeom>
          <a:ln w="38100">
            <a:solidFill>
              <a:srgbClr val="5E7FA6"/>
            </a:solidFill>
          </a:ln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Click on image </a:t>
            </a:r>
            <a:br>
              <a:rPr lang="en-US" dirty="0" smtClean="0"/>
            </a:br>
            <a:r>
              <a:rPr lang="en-US" dirty="0" smtClean="0"/>
              <a:t>icon to insert pic</a:t>
            </a:r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715001" y="3391786"/>
            <a:ext cx="3048000" cy="2560320"/>
          </a:xfrm>
          <a:prstGeom prst="rect">
            <a:avLst/>
          </a:prstGeom>
          <a:ln w="38100">
            <a:solidFill>
              <a:srgbClr val="5E7FA6"/>
            </a:solidFill>
          </a:ln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endParaRPr lang="en-US" dirty="0" smtClean="0"/>
          </a:p>
          <a:p>
            <a:r>
              <a:rPr lang="en-US" dirty="0" smtClean="0"/>
              <a:t>Click on image </a:t>
            </a:r>
            <a:br>
              <a:rPr lang="en-US" dirty="0" smtClean="0"/>
            </a:br>
            <a:r>
              <a:rPr lang="en-US" dirty="0" smtClean="0"/>
              <a:t>icon to insert pic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19" name="Rectangle 18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2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304800" y="381000"/>
            <a:ext cx="5181600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23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04801" y="947928"/>
            <a:ext cx="5181599" cy="50292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26" name="Rectangle 25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27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64264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dy Slide (3 Pics w Desig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6045017" y="761999"/>
            <a:ext cx="1193983" cy="1252331"/>
          </a:xfrm>
          <a:prstGeom prst="ellipse">
            <a:avLst/>
          </a:prstGeom>
          <a:solidFill>
            <a:srgbClr val="D6DEE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251575" y="533400"/>
            <a:ext cx="2546041" cy="1600200"/>
          </a:xfrm>
          <a:prstGeom prst="rect">
            <a:avLst/>
          </a:prstGeom>
          <a:solidFill>
            <a:schemeClr val="bg1"/>
          </a:solidFill>
          <a:ln w="38100">
            <a:solidFill>
              <a:srgbClr val="5E7FA6"/>
            </a:solidFill>
          </a:ln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on image </a:t>
            </a:r>
            <a:br>
              <a:rPr lang="en-US" dirty="0" smtClean="0"/>
            </a:br>
            <a:r>
              <a:rPr lang="en-US" dirty="0" smtClean="0"/>
              <a:t>icon to insert pic</a:t>
            </a:r>
            <a:endParaRPr lang="en-US" dirty="0"/>
          </a:p>
        </p:txBody>
      </p:sp>
      <p:sp>
        <p:nvSpPr>
          <p:cNvPr id="27" name="Oval 26"/>
          <p:cNvSpPr/>
          <p:nvPr userDrawn="1"/>
        </p:nvSpPr>
        <p:spPr>
          <a:xfrm>
            <a:off x="6041842" y="2666999"/>
            <a:ext cx="1193983" cy="1252331"/>
          </a:xfrm>
          <a:prstGeom prst="ellipse">
            <a:avLst/>
          </a:prstGeom>
          <a:solidFill>
            <a:srgbClr val="D2C8A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2438400"/>
            <a:ext cx="2546041" cy="1600200"/>
          </a:xfrm>
          <a:prstGeom prst="rect">
            <a:avLst/>
          </a:prstGeom>
          <a:solidFill>
            <a:schemeClr val="bg1"/>
          </a:solidFill>
          <a:ln w="38100">
            <a:solidFill>
              <a:srgbClr val="A39053"/>
            </a:solidFill>
          </a:ln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on image </a:t>
            </a:r>
            <a:br>
              <a:rPr lang="en-US" dirty="0" smtClean="0"/>
            </a:br>
            <a:r>
              <a:rPr lang="en-US" dirty="0" smtClean="0"/>
              <a:t>icon to insert pic</a:t>
            </a:r>
            <a:endParaRPr lang="en-US" dirty="0"/>
          </a:p>
        </p:txBody>
      </p:sp>
      <p:sp>
        <p:nvSpPr>
          <p:cNvPr id="29" name="Oval 28"/>
          <p:cNvSpPr/>
          <p:nvPr userDrawn="1"/>
        </p:nvSpPr>
        <p:spPr>
          <a:xfrm>
            <a:off x="6041842" y="4571999"/>
            <a:ext cx="1193983" cy="1252331"/>
          </a:xfrm>
          <a:prstGeom prst="ellipse">
            <a:avLst/>
          </a:prstGeom>
          <a:solidFill>
            <a:srgbClr val="CEDDB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48400" y="4343400"/>
            <a:ext cx="2546041" cy="1600200"/>
          </a:xfrm>
          <a:prstGeom prst="rect">
            <a:avLst/>
          </a:prstGeom>
          <a:solidFill>
            <a:schemeClr val="bg1"/>
          </a:solidFill>
          <a:ln w="38100">
            <a:solidFill>
              <a:srgbClr val="799846"/>
            </a:solidFill>
          </a:ln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on image </a:t>
            </a:r>
            <a:br>
              <a:rPr lang="en-US" dirty="0" smtClean="0"/>
            </a:br>
            <a:r>
              <a:rPr lang="en-US" dirty="0" smtClean="0"/>
              <a:t>icon to insert pic</a:t>
            </a:r>
            <a:endParaRPr lang="en-US" dirty="0"/>
          </a:p>
        </p:txBody>
      </p:sp>
      <p:pic>
        <p:nvPicPr>
          <p:cNvPr id="44" name="Picture 2" descr="O:\MARKETING\misc\Pics Logos Ads etc\P-D Logos\2016 Logo\2016 - White logo (no boxes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3" y="6466824"/>
            <a:ext cx="1277476" cy="2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49" name="Rectangle 48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50" name="Rectangle 49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51" name="Rectangle 50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3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304800" y="381000"/>
            <a:ext cx="5486400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24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04801" y="947928"/>
            <a:ext cx="5486399" cy="50292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32" name="Rectangle 31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36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396829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2 Medium Pictur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2120" y="990600"/>
            <a:ext cx="4123680" cy="4953000"/>
          </a:xfrm>
          <a:prstGeom prst="rect">
            <a:avLst/>
          </a:prstGeom>
          <a:ln w="38100">
            <a:solidFill>
              <a:srgbClr val="5E7FA6"/>
            </a:solidFill>
          </a:ln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Click on image </a:t>
            </a:r>
            <a:br>
              <a:rPr lang="en-US" dirty="0" smtClean="0"/>
            </a:br>
            <a:r>
              <a:rPr lang="en-US" dirty="0" smtClean="0"/>
              <a:t>icon to insert pic</a:t>
            </a:r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48200" y="990600"/>
            <a:ext cx="4123680" cy="4953000"/>
          </a:xfrm>
          <a:prstGeom prst="rect">
            <a:avLst/>
          </a:prstGeom>
          <a:ln w="38100">
            <a:solidFill>
              <a:srgbClr val="5E7FA6"/>
            </a:solidFill>
          </a:ln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Click on image </a:t>
            </a:r>
            <a:br>
              <a:rPr lang="en-US" dirty="0" smtClean="0"/>
            </a:br>
            <a:r>
              <a:rPr lang="en-US" dirty="0" smtClean="0"/>
              <a:t>icon to insert pic</a:t>
            </a:r>
            <a:endParaRPr lang="en-US" dirty="0"/>
          </a:p>
        </p:txBody>
      </p:sp>
      <p:pic>
        <p:nvPicPr>
          <p:cNvPr id="21" name="Picture 2" descr="O:\MARKETING\misc\Pics Logos Ads etc\P-D Logos\2016 Logo\2016 - White logo (no boxes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3" y="6466824"/>
            <a:ext cx="1277476" cy="2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40" name="Rectangle 39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1" name="Rectangle 40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2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304800" y="381000"/>
            <a:ext cx="5486400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26" name="Rectangle 25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27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3371722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Generic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O:\MARKETING\misc\PowerPoint Presentations\Approved Standard PowerPoint Template\2016\IN PROGRESS\Normas Version\Working Files\PD-Bldg-Air_Front_View (Road Edited) - Small File Siz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/>
          <a:stretch/>
        </p:blipFill>
        <p:spPr bwMode="auto">
          <a:xfrm>
            <a:off x="-6622" y="57155"/>
            <a:ext cx="9150622" cy="680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 userDrawn="1"/>
        </p:nvSpPr>
        <p:spPr>
          <a:xfrm>
            <a:off x="585216" y="533400"/>
            <a:ext cx="7973567" cy="5024626"/>
          </a:xfrm>
          <a:prstGeom prst="rect">
            <a:avLst/>
          </a:prstGeom>
          <a:solidFill>
            <a:srgbClr val="000000">
              <a:alpha val="6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Placeholder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8033"/>
          <a:stretch/>
        </p:blipFill>
        <p:spPr>
          <a:xfrm>
            <a:off x="2819400" y="3733800"/>
            <a:ext cx="1624084" cy="14477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5" name="Picture Placeholder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8" b="21203"/>
          <a:stretch/>
        </p:blipFill>
        <p:spPr>
          <a:xfrm>
            <a:off x="4777979" y="3733800"/>
            <a:ext cx="1606138" cy="14477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6" name="Picture Placeholder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20741"/>
          <a:stretch/>
        </p:blipFill>
        <p:spPr>
          <a:xfrm>
            <a:off x="6687878" y="3733800"/>
            <a:ext cx="1555011" cy="14477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3" name="Picture Placeholder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912" y="3733802"/>
            <a:ext cx="1600200" cy="14477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6912" y="1066800"/>
            <a:ext cx="7322688" cy="60959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(36pt)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6912" y="1676400"/>
            <a:ext cx="7322688" cy="533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600" b="1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(26pt)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41174" y="3200400"/>
            <a:ext cx="2764042" cy="354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Month XX, 2016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762518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36" name="Rectangle 35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43" name="Rectangle 4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2050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830042"/>
            <a:ext cx="2249826" cy="723158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59"/>
          <p:cNvSpPr>
            <a:spLocks noGrp="1"/>
          </p:cNvSpPr>
          <p:nvPr>
            <p:ph type="body" sz="quarter" idx="13" hasCustomPrompt="1"/>
          </p:nvPr>
        </p:nvSpPr>
        <p:spPr>
          <a:xfrm>
            <a:off x="906488" y="2514599"/>
            <a:ext cx="7298728" cy="68580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2000" b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2 (20pt) - Delete if Not Needed </a:t>
            </a:r>
          </a:p>
        </p:txBody>
      </p:sp>
    </p:spTree>
    <p:extLst>
      <p:ext uri="{BB962C8B-B14F-4D97-AF65-F5344CB8AC3E}">
        <p14:creationId xmlns:p14="http://schemas.microsoft.com/office/powerpoint/2010/main" val="4063359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B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381000" y="503374"/>
            <a:ext cx="1752600" cy="2468426"/>
          </a:xfrm>
          <a:prstGeom prst="rect">
            <a:avLst/>
          </a:prstGeom>
          <a:ln w="38100">
            <a:solidFill>
              <a:srgbClr val="6D8AAE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on image icon to insert pic</a:t>
            </a: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438400" y="381000"/>
            <a:ext cx="6324600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400" baseline="0"/>
            </a:lvl1pPr>
          </a:lstStyle>
          <a:p>
            <a:r>
              <a:rPr lang="en-US" dirty="0" smtClean="0"/>
              <a:t>Matthew Johnson, P.E., LEED AP (24pt)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438400" y="1676400"/>
            <a:ext cx="6324600" cy="4191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aseline="0"/>
            </a:lvl2pPr>
            <a:lvl3pPr>
              <a:defRPr/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2438400" y="838200"/>
            <a:ext cx="6324600" cy="381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spc="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Vice President, Land Development (20pt)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2438400" y="1219200"/>
            <a:ext cx="6324600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600" b="0" spc="0"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mjohnson@pape-dawson.com (16pt)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43" name="Rectangle 4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24" name="Rectangle 23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25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105071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os (2 Headshot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3" hasCustomPrompt="1"/>
          </p:nvPr>
        </p:nvSpPr>
        <p:spPr>
          <a:xfrm>
            <a:off x="381000" y="503374"/>
            <a:ext cx="1752600" cy="2468426"/>
          </a:xfrm>
          <a:prstGeom prst="rect">
            <a:avLst/>
          </a:prstGeom>
          <a:ln w="38100">
            <a:solidFill>
              <a:srgbClr val="6D8AAE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on image icon to insert pic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429518" y="1447800"/>
            <a:ext cx="6418564" cy="1676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spcBef>
                <a:spcPts val="60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aseline="0"/>
            </a:lvl2pPr>
            <a:lvl3pPr>
              <a:defRPr/>
            </a:lvl3pPr>
          </a:lstStyle>
          <a:p>
            <a:pPr lvl="0"/>
            <a:r>
              <a:rPr lang="en-US" dirty="0" smtClean="0"/>
              <a:t>Bullet 1 (18pt)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V="1">
            <a:off x="2362200" y="3168502"/>
            <a:ext cx="6438900" cy="152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Picture Placeholder 22"/>
          <p:cNvSpPr>
            <a:spLocks noGrp="1"/>
          </p:cNvSpPr>
          <p:nvPr>
            <p:ph type="pic" sz="quarter" idx="16" hasCustomPrompt="1"/>
          </p:nvPr>
        </p:nvSpPr>
        <p:spPr>
          <a:xfrm>
            <a:off x="381000" y="3475174"/>
            <a:ext cx="1752600" cy="2468426"/>
          </a:xfrm>
          <a:prstGeom prst="rect">
            <a:avLst/>
          </a:prstGeom>
          <a:ln w="38100">
            <a:solidFill>
              <a:srgbClr val="6D8AAE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Click on image icon to insert pic</a:t>
            </a:r>
            <a:endParaRPr lang="en-US" dirty="0"/>
          </a:p>
        </p:txBody>
      </p:sp>
      <p:pic>
        <p:nvPicPr>
          <p:cNvPr id="34" name="Picture 2" descr="O:\MARKETING\misc\Pics Logos Ads etc\P-D Logos\2016 Logo\2016 - White logo (no boxes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3" y="6466824"/>
            <a:ext cx="1277476" cy="2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47" name="Rectangle 46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9" name="Rectangle 48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39" name="Text Placeholder 4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429518" y="4419600"/>
            <a:ext cx="6418564" cy="160020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spcBef>
                <a:spcPts val="600"/>
              </a:spcBef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aseline="0"/>
            </a:lvl2pPr>
            <a:lvl3pPr>
              <a:defRPr/>
            </a:lvl3pPr>
          </a:lstStyle>
          <a:p>
            <a:pPr lvl="0"/>
            <a:r>
              <a:rPr lang="en-US" dirty="0" smtClean="0"/>
              <a:t>Bullet 1 (18pt)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</p:txBody>
      </p:sp>
      <p:sp>
        <p:nvSpPr>
          <p:cNvPr id="44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2429518" y="381000"/>
            <a:ext cx="6418564" cy="342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Matthew Johnson, P.E., LEED AP (20pt)</a:t>
            </a:r>
            <a:endParaRPr lang="en-US" dirty="0"/>
          </a:p>
        </p:txBody>
      </p:sp>
      <p:sp>
        <p:nvSpPr>
          <p:cNvPr id="45" name="Text Placeholder 27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29520" y="762000"/>
            <a:ext cx="6418564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600" spc="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Vice President, Land Development (16pt)</a:t>
            </a:r>
          </a:p>
        </p:txBody>
      </p:sp>
      <p:sp>
        <p:nvSpPr>
          <p:cNvPr id="50" name="Text Placeholder 27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429518" y="1066800"/>
            <a:ext cx="6418564" cy="228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400" b="0" spc="0"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mjohnson@pape-dawson.com (14pt)</a:t>
            </a:r>
          </a:p>
        </p:txBody>
      </p:sp>
      <p:sp>
        <p:nvSpPr>
          <p:cNvPr id="52" name="Text Placeholder 27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429520" y="3733800"/>
            <a:ext cx="6418564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600" spc="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Role Goes Here (16pt)</a:t>
            </a:r>
          </a:p>
        </p:txBody>
      </p:sp>
      <p:sp>
        <p:nvSpPr>
          <p:cNvPr id="53" name="Text Placeholder 27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2429518" y="4038600"/>
            <a:ext cx="6418564" cy="228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400" b="0" spc="0"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emailgoeshere@pape-dawson.com (14pt)</a:t>
            </a:r>
          </a:p>
        </p:txBody>
      </p:sp>
      <p:sp>
        <p:nvSpPr>
          <p:cNvPr id="57" name="Text Placeholder 16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429518" y="3352800"/>
            <a:ext cx="6418564" cy="381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aseline="0">
                <a:solidFill>
                  <a:srgbClr val="6D8AAE"/>
                </a:solidFill>
              </a:defRPr>
            </a:lvl1pPr>
            <a:lvl3pPr marL="573088" indent="0">
              <a:buNone/>
              <a:defRPr/>
            </a:lvl3pPr>
          </a:lstStyle>
          <a:p>
            <a:pPr lvl="0"/>
            <a:r>
              <a:rPr lang="en-US" dirty="0" smtClean="0"/>
              <a:t>Name, Title Goes Here (20pt)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29" name="Rectangle 28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30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376923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AB Slide (Tab 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6624" y="114308"/>
            <a:ext cx="159024" cy="6219451"/>
            <a:chOff x="685800" y="114308"/>
            <a:chExt cx="630036" cy="6219451"/>
          </a:xfrm>
        </p:grpSpPr>
        <p:sp>
          <p:nvSpPr>
            <p:cNvPr id="37" name="Rectangle 36"/>
            <p:cNvSpPr/>
            <p:nvPr userDrawn="1"/>
          </p:nvSpPr>
          <p:spPr>
            <a:xfrm>
              <a:off x="685800" y="3224032"/>
              <a:ext cx="630036" cy="310972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 userDrawn="1"/>
          </p:nvSpPr>
          <p:spPr>
            <a:xfrm>
              <a:off x="686763" y="114308"/>
              <a:ext cx="629073" cy="310972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32" name="Picture 2" descr="O:\MARKETING\misc\Pics Logos Ads etc\P-D Logos\2016 Logo\2016 - White logo (no boxes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3" y="6466824"/>
            <a:ext cx="1277476" cy="2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 userDrawn="1"/>
        </p:nvSpPr>
        <p:spPr>
          <a:xfrm>
            <a:off x="80018" y="228600"/>
            <a:ext cx="529582" cy="28194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 rot="16200000" flipH="1">
            <a:off x="-1088231" y="1469231"/>
            <a:ext cx="281940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cap="all" dirty="0" smtClean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TAB  </a:t>
            </a:r>
            <a:r>
              <a:rPr lang="en-US" sz="1600" b="1" cap="all" dirty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1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9" name="Rounded Rectangle 38"/>
          <p:cNvSpPr/>
          <p:nvPr userDrawn="1"/>
        </p:nvSpPr>
        <p:spPr>
          <a:xfrm>
            <a:off x="88683" y="3428999"/>
            <a:ext cx="325655" cy="274320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 userDrawn="1"/>
        </p:nvSpPr>
        <p:spPr>
          <a:xfrm rot="16200000" flipH="1">
            <a:off x="-1153469" y="4662488"/>
            <a:ext cx="2743201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2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34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914398" y="381000"/>
            <a:ext cx="7962901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36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14400" y="947928"/>
            <a:ext cx="7962900" cy="51054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41" name="Rectangle 40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42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336972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AB Slide (Tab 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6624" y="114308"/>
            <a:ext cx="159024" cy="6219451"/>
            <a:chOff x="685800" y="114308"/>
            <a:chExt cx="630036" cy="6219451"/>
          </a:xfrm>
        </p:grpSpPr>
        <p:sp>
          <p:nvSpPr>
            <p:cNvPr id="37" name="Rectangle 36"/>
            <p:cNvSpPr/>
            <p:nvPr userDrawn="1"/>
          </p:nvSpPr>
          <p:spPr>
            <a:xfrm>
              <a:off x="685800" y="3224032"/>
              <a:ext cx="630036" cy="31097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 userDrawn="1"/>
          </p:nvSpPr>
          <p:spPr>
            <a:xfrm>
              <a:off x="686763" y="114308"/>
              <a:ext cx="629073" cy="31097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32" name="Picture 2" descr="O:\MARKETING\misc\Pics Logos Ads etc\P-D Logos\2016 Logo\2016 - White logo (no boxes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3" y="6466824"/>
            <a:ext cx="1277476" cy="2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 userDrawn="1"/>
        </p:nvSpPr>
        <p:spPr>
          <a:xfrm>
            <a:off x="80018" y="228600"/>
            <a:ext cx="334320" cy="2819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 userDrawn="1"/>
        </p:nvSpPr>
        <p:spPr>
          <a:xfrm>
            <a:off x="88683" y="3428999"/>
            <a:ext cx="520917" cy="27432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 userDrawn="1"/>
        </p:nvSpPr>
        <p:spPr>
          <a:xfrm rot="16200000" flipH="1">
            <a:off x="-1191568" y="1500188"/>
            <a:ext cx="2819400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1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 rot="16200000" flipH="1">
            <a:off x="-1050132" y="4631531"/>
            <a:ext cx="2743202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cap="all" dirty="0" smtClean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TAB  </a:t>
            </a:r>
            <a:r>
              <a:rPr lang="en-US" sz="1600" b="1" cap="all" dirty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2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6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914398" y="381000"/>
            <a:ext cx="7962901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38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14400" y="947928"/>
            <a:ext cx="7962900" cy="51054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41" name="Rectangle 40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42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185871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TAB Slide (Tab 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6624" y="114308"/>
            <a:ext cx="159024" cy="6219451"/>
            <a:chOff x="685800" y="114308"/>
            <a:chExt cx="630036" cy="6219451"/>
          </a:xfrm>
        </p:grpSpPr>
        <p:sp>
          <p:nvSpPr>
            <p:cNvPr id="3" name="Rectangle 2"/>
            <p:cNvSpPr/>
            <p:nvPr userDrawn="1"/>
          </p:nvSpPr>
          <p:spPr>
            <a:xfrm>
              <a:off x="686762" y="114308"/>
              <a:ext cx="629074" cy="206654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685800" y="2180851"/>
              <a:ext cx="629074" cy="20863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685800" y="4267215"/>
              <a:ext cx="629074" cy="20665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" name="Rounded Rectangle 1"/>
          <p:cNvSpPr/>
          <p:nvPr userDrawn="1"/>
        </p:nvSpPr>
        <p:spPr>
          <a:xfrm>
            <a:off x="80018" y="228600"/>
            <a:ext cx="529582" cy="18288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 userDrawn="1"/>
        </p:nvSpPr>
        <p:spPr>
          <a:xfrm>
            <a:off x="76200" y="2309632"/>
            <a:ext cx="325655" cy="1828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 rot="16200000" flipH="1">
            <a:off x="-550069" y="973932"/>
            <a:ext cx="1828801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cap="all" dirty="0" smtClean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TAB  </a:t>
            </a:r>
            <a:r>
              <a:rPr lang="en-US" sz="1600" b="1" cap="all" dirty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1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9" name="Rounded Rectangle 38"/>
          <p:cNvSpPr/>
          <p:nvPr userDrawn="1"/>
        </p:nvSpPr>
        <p:spPr>
          <a:xfrm>
            <a:off x="88683" y="4343400"/>
            <a:ext cx="325655" cy="1828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 rot="16200000" flipH="1">
            <a:off x="-700088" y="3085920"/>
            <a:ext cx="18288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2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 rot="16200000" flipH="1">
            <a:off x="-696270" y="5119687"/>
            <a:ext cx="18288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3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41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914398" y="381000"/>
            <a:ext cx="7962901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42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14400" y="947928"/>
            <a:ext cx="7962900" cy="51054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46" name="Rectangle 45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47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249503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TAB Slide (Tab 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6624" y="114308"/>
            <a:ext cx="159024" cy="6219451"/>
            <a:chOff x="685800" y="114308"/>
            <a:chExt cx="630036" cy="6219451"/>
          </a:xfrm>
        </p:grpSpPr>
        <p:sp>
          <p:nvSpPr>
            <p:cNvPr id="3" name="Rectangle 2"/>
            <p:cNvSpPr/>
            <p:nvPr userDrawn="1"/>
          </p:nvSpPr>
          <p:spPr>
            <a:xfrm>
              <a:off x="686762" y="114308"/>
              <a:ext cx="629074" cy="20665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685800" y="2180851"/>
              <a:ext cx="629074" cy="208636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685800" y="4267215"/>
              <a:ext cx="629074" cy="20665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" name="Rounded Rectangle 1"/>
          <p:cNvSpPr/>
          <p:nvPr userDrawn="1"/>
        </p:nvSpPr>
        <p:spPr>
          <a:xfrm>
            <a:off x="80018" y="228600"/>
            <a:ext cx="334320" cy="1828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 userDrawn="1"/>
        </p:nvSpPr>
        <p:spPr>
          <a:xfrm>
            <a:off x="76200" y="2309632"/>
            <a:ext cx="533400" cy="18288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 rot="16200000" flipH="1">
            <a:off x="-538253" y="3043148"/>
            <a:ext cx="1805169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cap="all" dirty="0" smtClean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TAB  2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9" name="Rounded Rectangle 38"/>
          <p:cNvSpPr/>
          <p:nvPr userDrawn="1"/>
        </p:nvSpPr>
        <p:spPr>
          <a:xfrm>
            <a:off x="88683" y="4343400"/>
            <a:ext cx="325655" cy="1828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 rot="16200000" flipH="1">
            <a:off x="-696270" y="1009467"/>
            <a:ext cx="18288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1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 rot="16200000" flipH="1">
            <a:off x="-696270" y="5119687"/>
            <a:ext cx="18288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3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4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398" y="381000"/>
            <a:ext cx="7962901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947928"/>
            <a:ext cx="7962900" cy="51054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46" name="Rectangle 45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47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410228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TAB Slide (Tab 3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6624" y="114308"/>
            <a:ext cx="159024" cy="6219451"/>
            <a:chOff x="685800" y="114308"/>
            <a:chExt cx="630036" cy="6219451"/>
          </a:xfrm>
        </p:grpSpPr>
        <p:sp>
          <p:nvSpPr>
            <p:cNvPr id="3" name="Rectangle 2"/>
            <p:cNvSpPr/>
            <p:nvPr userDrawn="1"/>
          </p:nvSpPr>
          <p:spPr>
            <a:xfrm>
              <a:off x="686762" y="114308"/>
              <a:ext cx="629074" cy="20665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685800" y="2180851"/>
              <a:ext cx="629074" cy="20863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685800" y="4267215"/>
              <a:ext cx="629074" cy="206654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" name="Rounded Rectangle 1"/>
          <p:cNvSpPr/>
          <p:nvPr userDrawn="1"/>
        </p:nvSpPr>
        <p:spPr>
          <a:xfrm>
            <a:off x="80018" y="228600"/>
            <a:ext cx="334320" cy="1828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 userDrawn="1"/>
        </p:nvSpPr>
        <p:spPr>
          <a:xfrm>
            <a:off x="76200" y="2309632"/>
            <a:ext cx="338138" cy="1828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 userDrawn="1"/>
        </p:nvSpPr>
        <p:spPr>
          <a:xfrm>
            <a:off x="88683" y="4343400"/>
            <a:ext cx="520917" cy="18288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 rot="16200000" flipH="1">
            <a:off x="-696270" y="1009467"/>
            <a:ext cx="18288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1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 rot="16200000" flipH="1">
            <a:off x="-719139" y="3085921"/>
            <a:ext cx="18288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2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 rot="16200000" flipH="1">
            <a:off x="-538253" y="5076916"/>
            <a:ext cx="1805169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cap="all" dirty="0" smtClean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TAB  3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398" y="381000"/>
            <a:ext cx="7962901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4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947928"/>
            <a:ext cx="7962900" cy="51054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46" name="Rectangle 45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47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198683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AB Slide (Tab 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8751" y="105149"/>
            <a:ext cx="161151" cy="6219451"/>
            <a:chOff x="1517619" y="105149"/>
            <a:chExt cx="161151" cy="6219451"/>
          </a:xfrm>
        </p:grpSpPr>
        <p:sp>
          <p:nvSpPr>
            <p:cNvPr id="34" name="Rectangle 33"/>
            <p:cNvSpPr/>
            <p:nvPr userDrawn="1"/>
          </p:nvSpPr>
          <p:spPr>
            <a:xfrm>
              <a:off x="1517619" y="105149"/>
              <a:ext cx="161151" cy="15544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1517619" y="4761501"/>
              <a:ext cx="161151" cy="15630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517619" y="3207021"/>
              <a:ext cx="161151" cy="15544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517619" y="1659629"/>
              <a:ext cx="161151" cy="15544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" name="Rounded Rectangle 1"/>
          <p:cNvSpPr/>
          <p:nvPr userDrawn="1"/>
        </p:nvSpPr>
        <p:spPr>
          <a:xfrm>
            <a:off x="71824" y="210312"/>
            <a:ext cx="499034" cy="138988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 rot="16200000" flipH="1">
            <a:off x="-373475" y="736188"/>
            <a:ext cx="1389888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cap="all" dirty="0" smtClean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TAB  </a:t>
            </a:r>
            <a:r>
              <a:rPr lang="en-US" sz="1600" b="1" cap="all" dirty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1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9" name="Rounded Rectangle 38"/>
          <p:cNvSpPr/>
          <p:nvPr userDrawn="1"/>
        </p:nvSpPr>
        <p:spPr>
          <a:xfrm>
            <a:off x="92559" y="4857250"/>
            <a:ext cx="325655" cy="1371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 userDrawn="1"/>
        </p:nvSpPr>
        <p:spPr>
          <a:xfrm>
            <a:off x="105850" y="3298461"/>
            <a:ext cx="325655" cy="1371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 userDrawn="1"/>
        </p:nvSpPr>
        <p:spPr>
          <a:xfrm>
            <a:off x="111124" y="1740436"/>
            <a:ext cx="325655" cy="1371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 userDrawn="1"/>
        </p:nvSpPr>
        <p:spPr>
          <a:xfrm rot="16200000" flipH="1">
            <a:off x="-442914" y="2288124"/>
            <a:ext cx="13716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2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51" name="TextBox 50"/>
          <p:cNvSpPr txBox="1"/>
          <p:nvPr userDrawn="1"/>
        </p:nvSpPr>
        <p:spPr>
          <a:xfrm rot="16200000" flipH="1">
            <a:off x="-442914" y="3858555"/>
            <a:ext cx="13716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3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52" name="TextBox 51"/>
          <p:cNvSpPr txBox="1"/>
          <p:nvPr userDrawn="1"/>
        </p:nvSpPr>
        <p:spPr>
          <a:xfrm rot="16200000" flipH="1">
            <a:off x="-471489" y="5404937"/>
            <a:ext cx="13716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4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3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398" y="381000"/>
            <a:ext cx="7962901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947928"/>
            <a:ext cx="7962900" cy="51054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41" name="Rectangle 40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42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4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382944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AB Slide (Tab 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8751" y="105149"/>
            <a:ext cx="161151" cy="6219451"/>
            <a:chOff x="1517619" y="105149"/>
            <a:chExt cx="161151" cy="6219451"/>
          </a:xfrm>
        </p:grpSpPr>
        <p:sp>
          <p:nvSpPr>
            <p:cNvPr id="34" name="Rectangle 33"/>
            <p:cNvSpPr/>
            <p:nvPr userDrawn="1"/>
          </p:nvSpPr>
          <p:spPr>
            <a:xfrm>
              <a:off x="1517619" y="105149"/>
              <a:ext cx="161151" cy="15544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1517619" y="4761501"/>
              <a:ext cx="161151" cy="15630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517619" y="3207021"/>
              <a:ext cx="161151" cy="15544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517619" y="1659629"/>
              <a:ext cx="161151" cy="15544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" name="Rounded Rectangle 1"/>
          <p:cNvSpPr/>
          <p:nvPr userDrawn="1"/>
        </p:nvSpPr>
        <p:spPr>
          <a:xfrm>
            <a:off x="76200" y="210312"/>
            <a:ext cx="355305" cy="138988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 userDrawn="1"/>
        </p:nvSpPr>
        <p:spPr>
          <a:xfrm>
            <a:off x="92559" y="4857250"/>
            <a:ext cx="325655" cy="1371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 userDrawn="1"/>
        </p:nvSpPr>
        <p:spPr>
          <a:xfrm>
            <a:off x="105850" y="3298461"/>
            <a:ext cx="325655" cy="1371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 userDrawn="1"/>
        </p:nvSpPr>
        <p:spPr>
          <a:xfrm>
            <a:off x="76200" y="1740436"/>
            <a:ext cx="494658" cy="13716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 userDrawn="1"/>
        </p:nvSpPr>
        <p:spPr>
          <a:xfrm rot="16200000" flipH="1">
            <a:off x="-442914" y="3858555"/>
            <a:ext cx="13716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3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52" name="TextBox 51"/>
          <p:cNvSpPr txBox="1"/>
          <p:nvPr userDrawn="1"/>
        </p:nvSpPr>
        <p:spPr>
          <a:xfrm rot="16200000" flipH="1">
            <a:off x="-471489" y="5404937"/>
            <a:ext cx="13716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4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 rot="16200000" flipH="1">
            <a:off x="-373475" y="2260187"/>
            <a:ext cx="1389888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cap="all" dirty="0" smtClean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TAB  </a:t>
            </a:r>
            <a:r>
              <a:rPr lang="en-US" sz="1600" b="1" cap="all" dirty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2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 rot="16200000" flipH="1">
            <a:off x="-442914" y="776289"/>
            <a:ext cx="13716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1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3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14398" y="381000"/>
            <a:ext cx="7962901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947928"/>
            <a:ext cx="7962900" cy="51054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42" name="Rectangle 41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53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5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5697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AB Slide (Tab 3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8751" y="105149"/>
            <a:ext cx="161151" cy="6219451"/>
            <a:chOff x="1517619" y="105149"/>
            <a:chExt cx="161151" cy="6219451"/>
          </a:xfrm>
        </p:grpSpPr>
        <p:sp>
          <p:nvSpPr>
            <p:cNvPr id="34" name="Rectangle 33"/>
            <p:cNvSpPr/>
            <p:nvPr userDrawn="1"/>
          </p:nvSpPr>
          <p:spPr>
            <a:xfrm>
              <a:off x="1517619" y="105149"/>
              <a:ext cx="161151" cy="15544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1517619" y="4761501"/>
              <a:ext cx="161151" cy="15630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517619" y="3207021"/>
              <a:ext cx="161151" cy="15544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517619" y="1659629"/>
              <a:ext cx="161151" cy="15544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" name="Rounded Rectangle 1"/>
          <p:cNvSpPr/>
          <p:nvPr userDrawn="1"/>
        </p:nvSpPr>
        <p:spPr>
          <a:xfrm>
            <a:off x="76200" y="210312"/>
            <a:ext cx="355305" cy="138988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 userDrawn="1"/>
        </p:nvSpPr>
        <p:spPr>
          <a:xfrm>
            <a:off x="92559" y="4857250"/>
            <a:ext cx="325655" cy="1371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 userDrawn="1"/>
        </p:nvSpPr>
        <p:spPr>
          <a:xfrm>
            <a:off x="105850" y="3298461"/>
            <a:ext cx="465008" cy="13716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 userDrawn="1"/>
        </p:nvSpPr>
        <p:spPr>
          <a:xfrm>
            <a:off x="76200" y="1740436"/>
            <a:ext cx="355305" cy="1371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 userDrawn="1"/>
        </p:nvSpPr>
        <p:spPr>
          <a:xfrm rot="16200000" flipH="1">
            <a:off x="-471489" y="5404937"/>
            <a:ext cx="13716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4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 rot="16200000" flipH="1">
            <a:off x="-373475" y="3802476"/>
            <a:ext cx="1389888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cap="all" dirty="0" smtClean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TAB  </a:t>
            </a:r>
            <a:r>
              <a:rPr lang="en-US" sz="1600" b="1" cap="all" dirty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3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 rot="16200000" flipH="1">
            <a:off x="-442914" y="776289"/>
            <a:ext cx="13716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1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 rot="16200000" flipH="1">
            <a:off x="-436832" y="2294205"/>
            <a:ext cx="1359440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2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41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914398" y="381000"/>
            <a:ext cx="7962901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42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14400" y="947928"/>
            <a:ext cx="7962900" cy="51054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62" name="Group 61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63" name="Rectangle 62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64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6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389671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Generic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O:\MARKETING\misc\PowerPoint Presentations\Approved Standard PowerPoint Template\2016\IN PROGRESS\Normas Version\Working Files\PD-Bldg-Air_Front_View (Road Edited) - Small File Siz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/>
          <a:stretch/>
        </p:blipFill>
        <p:spPr bwMode="auto">
          <a:xfrm>
            <a:off x="-6622" y="57155"/>
            <a:ext cx="9150622" cy="680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 userDrawn="1"/>
        </p:nvSpPr>
        <p:spPr>
          <a:xfrm>
            <a:off x="585216" y="713678"/>
            <a:ext cx="7973567" cy="5024626"/>
          </a:xfrm>
          <a:prstGeom prst="rect">
            <a:avLst/>
          </a:prstGeom>
          <a:solidFill>
            <a:srgbClr val="00000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00994" y="1356807"/>
            <a:ext cx="4241120" cy="62439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(32pt)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00994" y="1981200"/>
            <a:ext cx="4241120" cy="8381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400" b="1" kern="0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(24pt)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957590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sp>
        <p:nvSpPr>
          <p:cNvPr id="30" name="Text Placeholder 59"/>
          <p:cNvSpPr>
            <a:spLocks noGrp="1"/>
          </p:cNvSpPr>
          <p:nvPr>
            <p:ph type="body" sz="quarter" idx="12" hasCustomPrompt="1"/>
          </p:nvPr>
        </p:nvSpPr>
        <p:spPr>
          <a:xfrm>
            <a:off x="3997188" y="3138992"/>
            <a:ext cx="4221255" cy="18902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800" b="0" kern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(18pt) – Delete if Not Needed</a:t>
            </a:r>
          </a:p>
        </p:txBody>
      </p:sp>
      <p:pic>
        <p:nvPicPr>
          <p:cNvPr id="44" name="Picture Placeholder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9" t="82" r="31469" b="-82"/>
          <a:stretch/>
        </p:blipFill>
        <p:spPr>
          <a:xfrm>
            <a:off x="896609" y="1066800"/>
            <a:ext cx="2837192" cy="43218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31" name="Rectangle 30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37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906242"/>
            <a:ext cx="2249826" cy="723158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70397" y="5181600"/>
            <a:ext cx="2740922" cy="274320"/>
          </a:xfrm>
          <a:prstGeom prst="rect">
            <a:avLst/>
          </a:prstGeom>
          <a:effectLst>
            <a:outerShdw blurRad="50800" dist="2540000" dir="16200000" sx="80000" sy="80000" rotWithShape="0">
              <a:prstClr val="black">
                <a:alpha val="9000"/>
              </a:prstClr>
            </a:outerShdw>
          </a:effectLst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Month XX, 2016</a:t>
            </a:r>
          </a:p>
        </p:txBody>
      </p:sp>
    </p:spTree>
    <p:extLst>
      <p:ext uri="{BB962C8B-B14F-4D97-AF65-F5344CB8AC3E}">
        <p14:creationId xmlns:p14="http://schemas.microsoft.com/office/powerpoint/2010/main" val="653835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AB Slide (Tab 4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8751" y="105149"/>
            <a:ext cx="161151" cy="6219451"/>
            <a:chOff x="1517619" y="105149"/>
            <a:chExt cx="161151" cy="6219451"/>
          </a:xfrm>
        </p:grpSpPr>
        <p:sp>
          <p:nvSpPr>
            <p:cNvPr id="34" name="Rectangle 33"/>
            <p:cNvSpPr/>
            <p:nvPr userDrawn="1"/>
          </p:nvSpPr>
          <p:spPr>
            <a:xfrm>
              <a:off x="1517619" y="105149"/>
              <a:ext cx="161151" cy="15544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 userDrawn="1"/>
          </p:nvSpPr>
          <p:spPr>
            <a:xfrm>
              <a:off x="1517619" y="4761501"/>
              <a:ext cx="161151" cy="156309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517619" y="3207021"/>
              <a:ext cx="161151" cy="15544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517619" y="1659629"/>
              <a:ext cx="161151" cy="15544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" name="Rounded Rectangle 1"/>
          <p:cNvSpPr/>
          <p:nvPr userDrawn="1"/>
        </p:nvSpPr>
        <p:spPr>
          <a:xfrm>
            <a:off x="76200" y="210312"/>
            <a:ext cx="355305" cy="138988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 userDrawn="1"/>
        </p:nvSpPr>
        <p:spPr>
          <a:xfrm>
            <a:off x="92559" y="4857250"/>
            <a:ext cx="478299" cy="13716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 userDrawn="1"/>
        </p:nvSpPr>
        <p:spPr>
          <a:xfrm>
            <a:off x="105850" y="3298461"/>
            <a:ext cx="325655" cy="1371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 userDrawn="1"/>
        </p:nvSpPr>
        <p:spPr>
          <a:xfrm>
            <a:off x="76200" y="1740436"/>
            <a:ext cx="355305" cy="1371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 userDrawn="1"/>
        </p:nvSpPr>
        <p:spPr>
          <a:xfrm rot="16200000" flipH="1">
            <a:off x="-442914" y="776289"/>
            <a:ext cx="1371602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1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 rot="16200000" flipH="1">
            <a:off x="-436832" y="2294205"/>
            <a:ext cx="1359440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2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 rot="16200000" flipH="1">
            <a:off x="-363700" y="5374613"/>
            <a:ext cx="137034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cap="all" dirty="0" smtClean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TAB  </a:t>
            </a:r>
            <a:r>
              <a:rPr lang="en-US" sz="1600" b="1" cap="all" dirty="0">
                <a:solidFill>
                  <a:schemeClr val="bg1"/>
                </a:solidFill>
                <a:latin typeface="Myriad Pro" pitchFamily="34" charset="0"/>
                <a:cs typeface="Arial" charset="0"/>
              </a:rPr>
              <a:t>4</a:t>
            </a:r>
            <a:endParaRPr lang="en-US" sz="1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 rot="16200000" flipH="1">
            <a:off x="-436833" y="3830367"/>
            <a:ext cx="1359440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cap="all" dirty="0" smtClean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Arial" charset="0"/>
              </a:rPr>
              <a:t>TAB 3</a:t>
            </a:r>
            <a:endParaRPr lang="en-US" sz="1200" dirty="0">
              <a:solidFill>
                <a:schemeClr val="bg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51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914398" y="381000"/>
            <a:ext cx="7962901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52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14400" y="947928"/>
            <a:ext cx="7962900" cy="51054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2000" b="1" baseline="0"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20pt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Bullet 2</a:t>
            </a:r>
          </a:p>
          <a:p>
            <a:pPr lvl="0"/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64" name="Rectangle 63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65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7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78244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Heading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40" name="Rectangle 39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1" name="Rectangle 40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22" name="Title Placeholder 1"/>
          <p:cNvSpPr>
            <a:spLocks noGrp="1"/>
          </p:cNvSpPr>
          <p:nvPr userDrawn="1">
            <p:ph type="title" hasCustomPrompt="1"/>
          </p:nvPr>
        </p:nvSpPr>
        <p:spPr>
          <a:xfrm>
            <a:off x="304800" y="381000"/>
            <a:ext cx="8572500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baseline="0">
                <a:solidFill>
                  <a:srgbClr val="6D8AA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25" name="Rectangle 24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26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2640700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Placeholder 1"/>
          <p:cNvSpPr txBox="1">
            <a:spLocks/>
          </p:cNvSpPr>
          <p:nvPr userDrawn="1"/>
        </p:nvSpPr>
        <p:spPr>
          <a:xfrm>
            <a:off x="761999" y="228600"/>
            <a:ext cx="799986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Client Name (28pt)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40" name="Rectangle 39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1" name="Rectangle 40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20" name="Rectangle 19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22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  <p:sp>
        <p:nvSpPr>
          <p:cNvPr id="32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45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(Thank You - Question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 txBox="1">
            <a:spLocks/>
          </p:cNvSpPr>
          <p:nvPr userDrawn="1"/>
        </p:nvSpPr>
        <p:spPr bwMode="auto">
          <a:xfrm>
            <a:off x="503902" y="838200"/>
            <a:ext cx="8107681" cy="38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 b="1" cap="all" baseline="0" dirty="0" smtClean="0">
                <a:solidFill>
                  <a:srgbClr val="96844D"/>
                </a:solidFill>
                <a:latin typeface="+mj-lt"/>
                <a:cs typeface="Microsoft Sans Serif" panose="020B0604020202020204" pitchFamily="34" charset="0"/>
              </a:rPr>
              <a:t>THANK YOU</a:t>
            </a:r>
          </a:p>
        </p:txBody>
      </p:sp>
      <p:sp>
        <p:nvSpPr>
          <p:cNvPr id="38" name="Title 1"/>
          <p:cNvSpPr txBox="1">
            <a:spLocks/>
          </p:cNvSpPr>
          <p:nvPr userDrawn="1"/>
        </p:nvSpPr>
        <p:spPr bwMode="auto">
          <a:xfrm>
            <a:off x="503902" y="5638800"/>
            <a:ext cx="8106698" cy="38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000" b="1" cap="all" baseline="0" dirty="0" smtClean="0">
                <a:solidFill>
                  <a:srgbClr val="8DB153"/>
                </a:solidFill>
                <a:latin typeface="+mj-lt"/>
                <a:cs typeface="Microsoft Sans Serif" panose="020B0604020202020204" pitchFamily="34" charset="0"/>
              </a:rPr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1104900"/>
            <a:ext cx="8107362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 baseline="0">
                <a:latin typeface="Arial Narrow" panose="020B060602020203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Client Name or Audience (20pt)</a:t>
            </a:r>
          </a:p>
        </p:txBody>
      </p:sp>
      <p:pic>
        <p:nvPicPr>
          <p:cNvPr id="36" name="Picture 2" descr="O:\MARKETING\misc\Pics Logos Ads etc\P-D Logos\2016 Logo\2016 - Black Lo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8" b="8782"/>
          <a:stretch/>
        </p:blipFill>
        <p:spPr bwMode="auto">
          <a:xfrm>
            <a:off x="2895600" y="2971800"/>
            <a:ext cx="338706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 userDrawn="1"/>
        </p:nvGrpSpPr>
        <p:grpSpPr>
          <a:xfrm>
            <a:off x="2840" y="-8908"/>
            <a:ext cx="155449" cy="6866908"/>
            <a:chOff x="381002" y="-8907"/>
            <a:chExt cx="39697" cy="6866908"/>
          </a:xfrm>
        </p:grpSpPr>
        <p:sp>
          <p:nvSpPr>
            <p:cNvPr id="39" name="Rectangle 38"/>
            <p:cNvSpPr/>
            <p:nvPr/>
          </p:nvSpPr>
          <p:spPr>
            <a:xfrm>
              <a:off x="381002" y="4572001"/>
              <a:ext cx="39697" cy="2286000"/>
            </a:xfrm>
            <a:prstGeom prst="rect">
              <a:avLst/>
            </a:prstGeom>
            <a:solidFill>
              <a:srgbClr val="7F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1002" y="2308413"/>
              <a:ext cx="39697" cy="2263587"/>
            </a:xfrm>
            <a:prstGeom prst="rect">
              <a:avLst/>
            </a:prstGeom>
            <a:solidFill>
              <a:srgbClr val="5E7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374836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81002" y="-8907"/>
              <a:ext cx="39697" cy="2317320"/>
            </a:xfrm>
            <a:prstGeom prst="rect">
              <a:avLst/>
            </a:prstGeom>
            <a:solidFill>
              <a:srgbClr val="9D8B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B3A369"/>
                </a:solidFill>
              </a:endParaRP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>
            <a:off x="8988551" y="-8908"/>
            <a:ext cx="155449" cy="6866908"/>
            <a:chOff x="381002" y="-8907"/>
            <a:chExt cx="39697" cy="6866908"/>
          </a:xfrm>
        </p:grpSpPr>
        <p:sp>
          <p:nvSpPr>
            <p:cNvPr id="43" name="Rectangle 42"/>
            <p:cNvSpPr/>
            <p:nvPr/>
          </p:nvSpPr>
          <p:spPr>
            <a:xfrm>
              <a:off x="381002" y="4572001"/>
              <a:ext cx="39697" cy="2286000"/>
            </a:xfrm>
            <a:prstGeom prst="rect">
              <a:avLst/>
            </a:prstGeom>
            <a:solidFill>
              <a:srgbClr val="7F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1002" y="2308413"/>
              <a:ext cx="39697" cy="2263587"/>
            </a:xfrm>
            <a:prstGeom prst="rect">
              <a:avLst/>
            </a:prstGeom>
            <a:solidFill>
              <a:srgbClr val="5E7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374836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81002" y="-8907"/>
              <a:ext cx="39697" cy="2317320"/>
            </a:xfrm>
            <a:prstGeom prst="rect">
              <a:avLst/>
            </a:prstGeom>
            <a:solidFill>
              <a:srgbClr val="9D8B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B3A36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036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(Contact Info - 2 Peo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O:\MARKETING\misc\Pics Logos Ads etc\P-D Logos\2016 Logo\2016 - Black Lo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8" b="8782"/>
          <a:stretch/>
        </p:blipFill>
        <p:spPr bwMode="auto">
          <a:xfrm>
            <a:off x="2861340" y="762000"/>
            <a:ext cx="338706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3902" y="2362200"/>
            <a:ext cx="8106698" cy="381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2000" baseline="0">
                <a:solidFill>
                  <a:srgbClr val="5E7FA6"/>
                </a:solidFill>
              </a:defRPr>
            </a:lvl1pPr>
          </a:lstStyle>
          <a:p>
            <a:r>
              <a:rPr lang="en-US" dirty="0" smtClean="0"/>
              <a:t>Contact Name (20pt)</a:t>
            </a:r>
            <a:endParaRPr lang="en-US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3902" y="2743200"/>
            <a:ext cx="8106698" cy="381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800" spc="0" baseline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Vice President, Land Development (18pt)</a:t>
            </a:r>
          </a:p>
        </p:txBody>
      </p:sp>
      <p:sp>
        <p:nvSpPr>
          <p:cNvPr id="40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503902" y="3048000"/>
            <a:ext cx="8106698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600" b="1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email@pape-dawson.com (16pt)</a:t>
            </a:r>
          </a:p>
        </p:txBody>
      </p:sp>
      <p:sp>
        <p:nvSpPr>
          <p:cNvPr id="4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03902" y="4038600"/>
            <a:ext cx="8106698" cy="381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800" spc="0" baseline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Vice President, Land Development (18pt)</a:t>
            </a:r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17" hasCustomPrompt="1"/>
          </p:nvPr>
        </p:nvSpPr>
        <p:spPr>
          <a:xfrm>
            <a:off x="503902" y="4343400"/>
            <a:ext cx="8106698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600" b="1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email@pape-dawson.com (16pt)</a:t>
            </a:r>
          </a:p>
        </p:txBody>
      </p:sp>
      <p:sp>
        <p:nvSpPr>
          <p:cNvPr id="46" name="Text Placeholder 27"/>
          <p:cNvSpPr>
            <a:spLocks noGrp="1"/>
          </p:cNvSpPr>
          <p:nvPr>
            <p:ph type="body" sz="quarter" idx="18" hasCustomPrompt="1"/>
          </p:nvPr>
        </p:nvSpPr>
        <p:spPr>
          <a:xfrm>
            <a:off x="503902" y="5333999"/>
            <a:ext cx="8106698" cy="37106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 eaLnBrk="1" hangingPunct="1">
              <a:buNone/>
              <a:defRPr sz="1600" b="0" spc="0" baseline="0">
                <a:solidFill>
                  <a:srgbClr val="79984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it-IT" sz="1600" b="1" cap="all" baseline="0" dirty="0" smtClean="0">
                <a:solidFill>
                  <a:srgbClr val="8DB153"/>
                </a:solidFill>
                <a:latin typeface="Arial Narrow" panose="020B0606020202030204" pitchFamily="34" charset="0"/>
                <a:cs typeface="Microsoft Sans Serif" panose="020B0604020202020204" pitchFamily="34" charset="0"/>
              </a:rPr>
              <a:t>2000 NW Loop 410, San Antonio, TX 78213</a:t>
            </a:r>
          </a:p>
        </p:txBody>
      </p:sp>
      <p:sp>
        <p:nvSpPr>
          <p:cNvPr id="47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03902" y="5715000"/>
            <a:ext cx="8083346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 eaLnBrk="1" hangingPunct="1">
              <a:buNone/>
              <a:defRPr sz="1600" b="0" spc="0" baseline="0">
                <a:solidFill>
                  <a:srgbClr val="79984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it-IT" sz="1600" b="1" cap="all" baseline="0" dirty="0" smtClean="0">
                <a:solidFill>
                  <a:srgbClr val="8DB153"/>
                </a:solidFill>
                <a:latin typeface="Arial Narrow" panose="020B0606020202030204" pitchFamily="34" charset="0"/>
                <a:cs typeface="Microsoft Sans Serif" panose="020B0604020202020204" pitchFamily="34" charset="0"/>
              </a:rPr>
              <a:t>P:  210.375.9000</a:t>
            </a:r>
          </a:p>
        </p:txBody>
      </p:sp>
      <p:sp>
        <p:nvSpPr>
          <p:cNvPr id="48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527254" y="6019800"/>
            <a:ext cx="8083346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 eaLnBrk="1" hangingPunct="1">
              <a:buNone/>
              <a:defRPr sz="1600" b="0" spc="0" baseline="0">
                <a:solidFill>
                  <a:srgbClr val="79984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it-IT" sz="1600" b="1" cap="all" baseline="0" dirty="0" smtClean="0">
                <a:solidFill>
                  <a:srgbClr val="8DB153"/>
                </a:solidFill>
                <a:latin typeface="Arial Narrow" panose="020B0606020202030204" pitchFamily="34" charset="0"/>
                <a:cs typeface="Microsoft Sans Serif" panose="020B0604020202020204" pitchFamily="34" charset="0"/>
              </a:rPr>
              <a:t>F:  210.375.9010</a:t>
            </a: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2840" y="-8908"/>
            <a:ext cx="155449" cy="6866908"/>
            <a:chOff x="381002" y="-8907"/>
            <a:chExt cx="39697" cy="6866908"/>
          </a:xfrm>
        </p:grpSpPr>
        <p:sp>
          <p:nvSpPr>
            <p:cNvPr id="38" name="Rectangle 37"/>
            <p:cNvSpPr/>
            <p:nvPr/>
          </p:nvSpPr>
          <p:spPr>
            <a:xfrm>
              <a:off x="381002" y="4572001"/>
              <a:ext cx="39697" cy="2286000"/>
            </a:xfrm>
            <a:prstGeom prst="rect">
              <a:avLst/>
            </a:prstGeom>
            <a:solidFill>
              <a:srgbClr val="7F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81002" y="2308413"/>
              <a:ext cx="39697" cy="2263587"/>
            </a:xfrm>
            <a:prstGeom prst="rect">
              <a:avLst/>
            </a:prstGeom>
            <a:solidFill>
              <a:srgbClr val="5E7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374836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1002" y="-8907"/>
              <a:ext cx="39697" cy="2317320"/>
            </a:xfrm>
            <a:prstGeom prst="rect">
              <a:avLst/>
            </a:prstGeom>
            <a:solidFill>
              <a:srgbClr val="9D8B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B3A369"/>
                </a:solidFill>
              </a:endParaRPr>
            </a:p>
          </p:txBody>
        </p:sp>
      </p:grpSp>
      <p:grpSp>
        <p:nvGrpSpPr>
          <p:cNvPr id="49" name="Group 48"/>
          <p:cNvGrpSpPr/>
          <p:nvPr userDrawn="1"/>
        </p:nvGrpSpPr>
        <p:grpSpPr>
          <a:xfrm>
            <a:off x="8988551" y="-8908"/>
            <a:ext cx="155449" cy="6866908"/>
            <a:chOff x="381002" y="-8907"/>
            <a:chExt cx="39697" cy="6866908"/>
          </a:xfrm>
        </p:grpSpPr>
        <p:sp>
          <p:nvSpPr>
            <p:cNvPr id="50" name="Rectangle 49"/>
            <p:cNvSpPr/>
            <p:nvPr/>
          </p:nvSpPr>
          <p:spPr>
            <a:xfrm>
              <a:off x="381002" y="4572001"/>
              <a:ext cx="39697" cy="2286000"/>
            </a:xfrm>
            <a:prstGeom prst="rect">
              <a:avLst/>
            </a:prstGeom>
            <a:solidFill>
              <a:srgbClr val="7F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1002" y="2308413"/>
              <a:ext cx="39697" cy="2263587"/>
            </a:xfrm>
            <a:prstGeom prst="rect">
              <a:avLst/>
            </a:prstGeom>
            <a:solidFill>
              <a:srgbClr val="5E7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374836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81002" y="-8907"/>
              <a:ext cx="39697" cy="2317320"/>
            </a:xfrm>
            <a:prstGeom prst="rect">
              <a:avLst/>
            </a:prstGeom>
            <a:solidFill>
              <a:srgbClr val="9D8B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B3A369"/>
                </a:solidFill>
              </a:endParaRPr>
            </a:p>
          </p:txBody>
        </p:sp>
      </p:grpSp>
      <p:sp>
        <p:nvSpPr>
          <p:cNvPr id="54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501521" y="3657600"/>
            <a:ext cx="8106698" cy="37106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 eaLnBrk="1" hangingPunct="1">
              <a:buNone/>
              <a:defRPr sz="2000" b="1" spc="0" baseline="0">
                <a:solidFill>
                  <a:srgbClr val="5E7F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en-US" dirty="0" smtClean="0"/>
              <a:t>Contact Name (20pt)</a:t>
            </a:r>
            <a:endParaRPr lang="it-IT" sz="1600" b="1" cap="all" baseline="0" dirty="0" smtClean="0">
              <a:solidFill>
                <a:srgbClr val="8DB153"/>
              </a:solidFill>
              <a:latin typeface="Arial Narrow" panose="020B060602020203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7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(Contact Info - 3 Peo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O:\MARKETING\misc\Pics Logos Ads etc\P-D Logos\2016 Logo\2016 - Black Log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8" b="8782"/>
          <a:stretch/>
        </p:blipFill>
        <p:spPr bwMode="auto">
          <a:xfrm>
            <a:off x="2861340" y="609600"/>
            <a:ext cx="338706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3902" y="1981200"/>
            <a:ext cx="8106698" cy="3867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800" baseline="0">
                <a:solidFill>
                  <a:srgbClr val="5E7FA6"/>
                </a:solidFill>
              </a:defRPr>
            </a:lvl1pPr>
          </a:lstStyle>
          <a:p>
            <a:r>
              <a:rPr lang="en-US" dirty="0" smtClean="0"/>
              <a:t>Contact Name (18pt)</a:t>
            </a:r>
            <a:endParaRPr lang="en-US" dirty="0"/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14" hasCustomPrompt="1"/>
          </p:nvPr>
        </p:nvSpPr>
        <p:spPr>
          <a:xfrm>
            <a:off x="503902" y="2286000"/>
            <a:ext cx="8106698" cy="381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600" spc="0" baseline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Vice President, Land Development (16pt)</a:t>
            </a:r>
          </a:p>
        </p:txBody>
      </p:sp>
      <p:sp>
        <p:nvSpPr>
          <p:cNvPr id="40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503902" y="2590800"/>
            <a:ext cx="8106698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400" b="1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email@pape-dawson.com (14pt)</a:t>
            </a:r>
          </a:p>
        </p:txBody>
      </p:sp>
      <p:sp>
        <p:nvSpPr>
          <p:cNvPr id="42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503902" y="3276600"/>
            <a:ext cx="8106698" cy="381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600" spc="0" baseline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Vice President, Land Development (16pt)</a:t>
            </a:r>
          </a:p>
        </p:txBody>
      </p:sp>
      <p:sp>
        <p:nvSpPr>
          <p:cNvPr id="43" name="Text Placeholder 27"/>
          <p:cNvSpPr>
            <a:spLocks noGrp="1"/>
          </p:cNvSpPr>
          <p:nvPr>
            <p:ph type="body" sz="quarter" idx="17" hasCustomPrompt="1"/>
          </p:nvPr>
        </p:nvSpPr>
        <p:spPr>
          <a:xfrm>
            <a:off x="503902" y="3581400"/>
            <a:ext cx="8106698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400" b="1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email@pape-dawson.com (14pt)</a:t>
            </a:r>
          </a:p>
        </p:txBody>
      </p:sp>
      <p:sp>
        <p:nvSpPr>
          <p:cNvPr id="46" name="Text Placeholder 27"/>
          <p:cNvSpPr>
            <a:spLocks noGrp="1"/>
          </p:cNvSpPr>
          <p:nvPr>
            <p:ph type="body" sz="quarter" idx="18" hasCustomPrompt="1"/>
          </p:nvPr>
        </p:nvSpPr>
        <p:spPr>
          <a:xfrm>
            <a:off x="503902" y="5333999"/>
            <a:ext cx="8106698" cy="37106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 eaLnBrk="1" hangingPunct="1">
              <a:buNone/>
              <a:defRPr sz="1600" b="0" spc="0" baseline="0">
                <a:solidFill>
                  <a:srgbClr val="79984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it-IT" sz="1600" b="1" cap="all" baseline="0" dirty="0" smtClean="0">
                <a:solidFill>
                  <a:srgbClr val="8DB153"/>
                </a:solidFill>
                <a:latin typeface="Arial Narrow" panose="020B0606020202030204" pitchFamily="34" charset="0"/>
                <a:cs typeface="Microsoft Sans Serif" panose="020B0604020202020204" pitchFamily="34" charset="0"/>
              </a:rPr>
              <a:t>2000 NW Loop 410, San Antonio, TX 78213</a:t>
            </a:r>
          </a:p>
        </p:txBody>
      </p:sp>
      <p:sp>
        <p:nvSpPr>
          <p:cNvPr id="47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503902" y="5715000"/>
            <a:ext cx="8083346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 eaLnBrk="1" hangingPunct="1">
              <a:buNone/>
              <a:defRPr sz="1600" b="0" spc="0" baseline="0">
                <a:solidFill>
                  <a:srgbClr val="79984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it-IT" sz="1600" b="1" cap="all" baseline="0" dirty="0" smtClean="0">
                <a:solidFill>
                  <a:srgbClr val="8DB153"/>
                </a:solidFill>
                <a:latin typeface="Arial Narrow" panose="020B0606020202030204" pitchFamily="34" charset="0"/>
                <a:cs typeface="Microsoft Sans Serif" panose="020B0604020202020204" pitchFamily="34" charset="0"/>
              </a:rPr>
              <a:t>P:  210.375.9000</a:t>
            </a:r>
          </a:p>
        </p:txBody>
      </p:sp>
      <p:sp>
        <p:nvSpPr>
          <p:cNvPr id="48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527254" y="6019800"/>
            <a:ext cx="8083346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 eaLnBrk="1" hangingPunct="1">
              <a:buNone/>
              <a:defRPr sz="1600" b="0" spc="0" baseline="0">
                <a:solidFill>
                  <a:srgbClr val="79984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it-IT" sz="1600" b="1" cap="all" baseline="0" dirty="0" smtClean="0">
                <a:solidFill>
                  <a:srgbClr val="8DB153"/>
                </a:solidFill>
                <a:latin typeface="Arial Narrow" panose="020B0606020202030204" pitchFamily="34" charset="0"/>
                <a:cs typeface="Microsoft Sans Serif" panose="020B0604020202020204" pitchFamily="34" charset="0"/>
              </a:rPr>
              <a:t>F:  210.375.9010</a:t>
            </a:r>
          </a:p>
        </p:txBody>
      </p:sp>
      <p:sp>
        <p:nvSpPr>
          <p:cNvPr id="37" name="Text Placeholder 27"/>
          <p:cNvSpPr>
            <a:spLocks noGrp="1"/>
          </p:cNvSpPr>
          <p:nvPr>
            <p:ph type="body" sz="quarter" idx="21" hasCustomPrompt="1"/>
          </p:nvPr>
        </p:nvSpPr>
        <p:spPr>
          <a:xfrm>
            <a:off x="503902" y="4267200"/>
            <a:ext cx="8106698" cy="381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600" spc="0" baseline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Vice President, Land Development (16pt)</a:t>
            </a:r>
          </a:p>
        </p:txBody>
      </p:sp>
      <p:sp>
        <p:nvSpPr>
          <p:cNvPr id="38" name="Text Placeholder 27"/>
          <p:cNvSpPr>
            <a:spLocks noGrp="1"/>
          </p:cNvSpPr>
          <p:nvPr>
            <p:ph type="body" sz="quarter" idx="22" hasCustomPrompt="1"/>
          </p:nvPr>
        </p:nvSpPr>
        <p:spPr>
          <a:xfrm>
            <a:off x="503902" y="4572000"/>
            <a:ext cx="8106698" cy="3048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1400" b="1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email@pape-dawson.com (14pt)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2840" y="-8908"/>
            <a:ext cx="155449" cy="6866908"/>
            <a:chOff x="381002" y="-8907"/>
            <a:chExt cx="39697" cy="6866908"/>
          </a:xfrm>
        </p:grpSpPr>
        <p:sp>
          <p:nvSpPr>
            <p:cNvPr id="49" name="Rectangle 48"/>
            <p:cNvSpPr/>
            <p:nvPr/>
          </p:nvSpPr>
          <p:spPr>
            <a:xfrm>
              <a:off x="381002" y="4572001"/>
              <a:ext cx="39697" cy="2286000"/>
            </a:xfrm>
            <a:prstGeom prst="rect">
              <a:avLst/>
            </a:prstGeom>
            <a:solidFill>
              <a:srgbClr val="7F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81002" y="2308413"/>
              <a:ext cx="39697" cy="2263587"/>
            </a:xfrm>
            <a:prstGeom prst="rect">
              <a:avLst/>
            </a:prstGeom>
            <a:solidFill>
              <a:srgbClr val="5E7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374836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1002" y="-8907"/>
              <a:ext cx="39697" cy="2317320"/>
            </a:xfrm>
            <a:prstGeom prst="rect">
              <a:avLst/>
            </a:prstGeom>
            <a:solidFill>
              <a:srgbClr val="9D8B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B3A369"/>
                </a:solidFill>
              </a:endParaRPr>
            </a:p>
          </p:txBody>
        </p:sp>
      </p:grpSp>
      <p:grpSp>
        <p:nvGrpSpPr>
          <p:cNvPr id="52" name="Group 51"/>
          <p:cNvGrpSpPr/>
          <p:nvPr userDrawn="1"/>
        </p:nvGrpSpPr>
        <p:grpSpPr>
          <a:xfrm>
            <a:off x="8988551" y="-8908"/>
            <a:ext cx="155449" cy="6866908"/>
            <a:chOff x="381002" y="-8907"/>
            <a:chExt cx="39697" cy="6866908"/>
          </a:xfrm>
        </p:grpSpPr>
        <p:sp>
          <p:nvSpPr>
            <p:cNvPr id="53" name="Rectangle 52"/>
            <p:cNvSpPr/>
            <p:nvPr/>
          </p:nvSpPr>
          <p:spPr>
            <a:xfrm>
              <a:off x="381002" y="4572001"/>
              <a:ext cx="39697" cy="2286000"/>
            </a:xfrm>
            <a:prstGeom prst="rect">
              <a:avLst/>
            </a:prstGeom>
            <a:solidFill>
              <a:srgbClr val="7F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81002" y="2308413"/>
              <a:ext cx="39697" cy="2263587"/>
            </a:xfrm>
            <a:prstGeom prst="rect">
              <a:avLst/>
            </a:prstGeom>
            <a:solidFill>
              <a:srgbClr val="5E7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374836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81002" y="-8907"/>
              <a:ext cx="39697" cy="2317320"/>
            </a:xfrm>
            <a:prstGeom prst="rect">
              <a:avLst/>
            </a:prstGeom>
            <a:solidFill>
              <a:srgbClr val="9D8B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B3A369"/>
                </a:solidFill>
              </a:endParaRPr>
            </a:p>
          </p:txBody>
        </p:sp>
      </p:grpSp>
      <p:sp>
        <p:nvSpPr>
          <p:cNvPr id="56" name="Text Placeholder 27"/>
          <p:cNvSpPr>
            <a:spLocks noGrp="1"/>
          </p:cNvSpPr>
          <p:nvPr>
            <p:ph type="body" sz="quarter" idx="23" hasCustomPrompt="1"/>
          </p:nvPr>
        </p:nvSpPr>
        <p:spPr>
          <a:xfrm>
            <a:off x="503902" y="2981738"/>
            <a:ext cx="8106698" cy="37106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 eaLnBrk="1" hangingPunct="1">
              <a:buNone/>
              <a:defRPr sz="1800" b="1" spc="0" baseline="0">
                <a:solidFill>
                  <a:srgbClr val="5E7F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en-US" dirty="0" smtClean="0"/>
              <a:t>Contact Name (18pt)</a:t>
            </a:r>
            <a:endParaRPr lang="it-IT" sz="1600" b="1" cap="all" baseline="0" dirty="0" smtClean="0">
              <a:solidFill>
                <a:srgbClr val="8DB153"/>
              </a:solidFill>
              <a:latin typeface="Arial Narrow" panose="020B060602020203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7" name="Text Placeholder 27"/>
          <p:cNvSpPr>
            <a:spLocks noGrp="1"/>
          </p:cNvSpPr>
          <p:nvPr>
            <p:ph type="body" sz="quarter" idx="24" hasCustomPrompt="1"/>
          </p:nvPr>
        </p:nvSpPr>
        <p:spPr>
          <a:xfrm>
            <a:off x="501521" y="3962400"/>
            <a:ext cx="8106698" cy="37106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ctr" eaLnBrk="1" hangingPunct="1">
              <a:buNone/>
              <a:defRPr sz="1800" b="1" spc="0" baseline="0">
                <a:solidFill>
                  <a:srgbClr val="5E7F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1" hangingPunct="1"/>
            <a:r>
              <a:rPr lang="en-US" dirty="0" smtClean="0"/>
              <a:t>Contact Name (18pt)</a:t>
            </a:r>
            <a:endParaRPr lang="it-IT" sz="1600" b="1" cap="all" baseline="0" dirty="0" smtClean="0">
              <a:solidFill>
                <a:srgbClr val="8DB153"/>
              </a:solidFill>
              <a:latin typeface="Arial Narrow" panose="020B060602020203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Transportatio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O:\MARKETING\misc\PowerPoint Presentations\Approved Standard PowerPoint Template\2016\IN PROGRESS\Normas Version\Working Files\100725_PD_Bulverde_Rd_11-E - smaller file siz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2" r="589" b="2314"/>
          <a:stretch/>
        </p:blipFill>
        <p:spPr bwMode="auto">
          <a:xfrm>
            <a:off x="-6623" y="77726"/>
            <a:ext cx="9150624" cy="670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 userDrawn="1"/>
        </p:nvSpPr>
        <p:spPr>
          <a:xfrm>
            <a:off x="585216" y="533400"/>
            <a:ext cx="7973567" cy="5024626"/>
          </a:xfrm>
          <a:prstGeom prst="rect">
            <a:avLst/>
          </a:prstGeom>
          <a:solidFill>
            <a:srgbClr val="000000">
              <a:alpha val="7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762518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36" name="Rectangle 35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43" name="Rectangle 4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2050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830042"/>
            <a:ext cx="2249826" cy="723158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9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Placeholder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3" b="11277"/>
          <a:stretch/>
        </p:blipFill>
        <p:spPr>
          <a:xfrm>
            <a:off x="877826" y="3733800"/>
            <a:ext cx="1674305" cy="14478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5" name="Picture Placeholder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15768"/>
          <a:stretch/>
        </p:blipFill>
        <p:spPr>
          <a:xfrm>
            <a:off x="6623462" y="3733800"/>
            <a:ext cx="1606138" cy="14478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6" name="Picture Placeholder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2" t="614" r="16789" b="-614"/>
          <a:stretch/>
        </p:blipFill>
        <p:spPr>
          <a:xfrm>
            <a:off x="4724400" y="3733800"/>
            <a:ext cx="1600200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7" name="Picture Placeholder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400" y="3733800"/>
            <a:ext cx="1600200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5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41174" y="3200400"/>
            <a:ext cx="2764042" cy="354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Month XX, 2016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906912" y="1066800"/>
            <a:ext cx="7322688" cy="60959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(36pt)</a:t>
            </a:r>
            <a:endParaRPr lang="en-US" dirty="0"/>
          </a:p>
        </p:txBody>
      </p:sp>
      <p:sp>
        <p:nvSpPr>
          <p:cNvPr id="2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6912" y="1676400"/>
            <a:ext cx="7322688" cy="533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600" b="1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(26pt)</a:t>
            </a:r>
          </a:p>
        </p:txBody>
      </p:sp>
      <p:sp>
        <p:nvSpPr>
          <p:cNvPr id="30" name="Text Placeholder 59"/>
          <p:cNvSpPr>
            <a:spLocks noGrp="1"/>
          </p:cNvSpPr>
          <p:nvPr>
            <p:ph type="body" sz="quarter" idx="13" hasCustomPrompt="1"/>
          </p:nvPr>
        </p:nvSpPr>
        <p:spPr>
          <a:xfrm>
            <a:off x="906488" y="2514599"/>
            <a:ext cx="7298728" cy="68580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2000" b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2 (20pt) - Delete if Not Needed </a:t>
            </a:r>
          </a:p>
        </p:txBody>
      </p:sp>
    </p:spTree>
    <p:extLst>
      <p:ext uri="{BB962C8B-B14F-4D97-AF65-F5344CB8AC3E}">
        <p14:creationId xmlns:p14="http://schemas.microsoft.com/office/powerpoint/2010/main" val="3100073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 (Transportatio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r="1507"/>
          <a:stretch/>
        </p:blipFill>
        <p:spPr bwMode="auto">
          <a:xfrm>
            <a:off x="-6625" y="114308"/>
            <a:ext cx="9150625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 userDrawn="1"/>
        </p:nvSpPr>
        <p:spPr>
          <a:xfrm>
            <a:off x="585216" y="713678"/>
            <a:ext cx="7973567" cy="5024626"/>
          </a:xfrm>
          <a:prstGeom prst="rect">
            <a:avLst/>
          </a:prstGeom>
          <a:solidFill>
            <a:srgbClr val="00000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957590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pic>
        <p:nvPicPr>
          <p:cNvPr id="44" name="Picture Placeholder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09" y="1138263"/>
            <a:ext cx="2837192" cy="424366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31" name="Rectangle 30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35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906242"/>
            <a:ext cx="2249826" cy="723158"/>
          </a:xfrm>
          <a:prstGeom prst="rect">
            <a:avLst/>
          </a:prstGeom>
          <a:noFill/>
          <a:effectLst>
            <a:outerShdw blurRad="177800" dist="50800" dir="5400000" algn="ctr" rotWithShape="0">
              <a:srgbClr val="000000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000994" y="1356807"/>
            <a:ext cx="4241120" cy="62439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(32pt)</a:t>
            </a:r>
            <a:endParaRPr lang="en-US" dirty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00994" y="1981200"/>
            <a:ext cx="4241120" cy="8381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400" b="1" kern="0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(24pt)</a:t>
            </a:r>
          </a:p>
        </p:txBody>
      </p:sp>
      <p:sp>
        <p:nvSpPr>
          <p:cNvPr id="28" name="Text Placeholder 59"/>
          <p:cNvSpPr>
            <a:spLocks noGrp="1"/>
          </p:cNvSpPr>
          <p:nvPr>
            <p:ph type="body" sz="quarter" idx="12" hasCustomPrompt="1"/>
          </p:nvPr>
        </p:nvSpPr>
        <p:spPr>
          <a:xfrm>
            <a:off x="3997188" y="3138992"/>
            <a:ext cx="4221255" cy="18902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800" b="0" kern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(18pt) – Delete if Not Needed</a:t>
            </a:r>
          </a:p>
        </p:txBody>
      </p:sp>
      <p:sp>
        <p:nvSpPr>
          <p:cNvPr id="29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70397" y="5181600"/>
            <a:ext cx="2740922" cy="274320"/>
          </a:xfrm>
          <a:prstGeom prst="rect">
            <a:avLst/>
          </a:prstGeom>
          <a:effectLst>
            <a:outerShdw blurRad="50800" dist="2540000" dir="16200000" sx="80000" sy="80000" rotWithShape="0">
              <a:prstClr val="black">
                <a:alpha val="9000"/>
              </a:prstClr>
            </a:outerShdw>
          </a:effectLst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June 22, 2016</a:t>
            </a:r>
          </a:p>
        </p:txBody>
      </p:sp>
    </p:spTree>
    <p:extLst>
      <p:ext uri="{BB962C8B-B14F-4D97-AF65-F5344CB8AC3E}">
        <p14:creationId xmlns:p14="http://schemas.microsoft.com/office/powerpoint/2010/main" val="4104095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Water Resourc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 descr="O:\MARKETING\misc\Pics Logos Ads etc\P-D Pictures\Transportation\Salado Creek Hike and Bike Trail\130420_PD-SalCrk_110-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7" t="20533" r="3603"/>
          <a:stretch/>
        </p:blipFill>
        <p:spPr bwMode="auto">
          <a:xfrm>
            <a:off x="-2" y="77725"/>
            <a:ext cx="9144002" cy="671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 userDrawn="1"/>
        </p:nvSpPr>
        <p:spPr>
          <a:xfrm>
            <a:off x="585216" y="533400"/>
            <a:ext cx="7973567" cy="5024626"/>
          </a:xfrm>
          <a:prstGeom prst="rect">
            <a:avLst/>
          </a:prstGeom>
          <a:solidFill>
            <a:srgbClr val="000000">
              <a:alpha val="6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762518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36" name="Rectangle 35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43" name="Rectangle 4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2050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830042"/>
            <a:ext cx="2249826" cy="723158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Placeholder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r="12110" b="614"/>
          <a:stretch/>
        </p:blipFill>
        <p:spPr>
          <a:xfrm>
            <a:off x="914401" y="3733801"/>
            <a:ext cx="1568302" cy="14389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6" name="Picture Placeholder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t="1" r="11732" b="613"/>
          <a:stretch/>
        </p:blipFill>
        <p:spPr>
          <a:xfrm>
            <a:off x="6705600" y="3733801"/>
            <a:ext cx="1524000" cy="14389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7" name="Picture Placeholder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r="3180" b="-618"/>
          <a:stretch/>
        </p:blipFill>
        <p:spPr>
          <a:xfrm>
            <a:off x="4756298" y="3733801"/>
            <a:ext cx="1600200" cy="144779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8" name="Picture Placeholder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" r="29367" b="-1"/>
          <a:stretch/>
        </p:blipFill>
        <p:spPr>
          <a:xfrm>
            <a:off x="2819400" y="3733801"/>
            <a:ext cx="1600200" cy="14477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8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41174" y="3200400"/>
            <a:ext cx="2764042" cy="354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Month XX, 2016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906912" y="1066800"/>
            <a:ext cx="7322688" cy="60959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(36pt)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6912" y="1676400"/>
            <a:ext cx="7322688" cy="533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600" b="1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(26pt)</a:t>
            </a:r>
          </a:p>
        </p:txBody>
      </p:sp>
      <p:sp>
        <p:nvSpPr>
          <p:cNvPr id="25" name="Text Placeholder 59"/>
          <p:cNvSpPr>
            <a:spLocks noGrp="1"/>
          </p:cNvSpPr>
          <p:nvPr>
            <p:ph type="body" sz="quarter" idx="13" hasCustomPrompt="1"/>
          </p:nvPr>
        </p:nvSpPr>
        <p:spPr>
          <a:xfrm>
            <a:off x="906488" y="2514599"/>
            <a:ext cx="7298728" cy="68580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2000" b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2 (20pt) - Delete if Not Needed </a:t>
            </a:r>
          </a:p>
        </p:txBody>
      </p:sp>
    </p:spTree>
    <p:extLst>
      <p:ext uri="{BB962C8B-B14F-4D97-AF65-F5344CB8AC3E}">
        <p14:creationId xmlns:p14="http://schemas.microsoft.com/office/powerpoint/2010/main" val="376940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Water Resourc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O:\MARKETING\misc\PowerPoint Presentations\Approved Standard PowerPoint Template\2016\IN PROGRESS\Normas Version\Working Files\110225_PD_MRSO_Eng_120 - Small File Siz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r="4148"/>
          <a:stretch/>
        </p:blipFill>
        <p:spPr bwMode="auto">
          <a:xfrm>
            <a:off x="-6625" y="39442"/>
            <a:ext cx="9150623" cy="67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 userDrawn="1"/>
        </p:nvSpPr>
        <p:spPr>
          <a:xfrm>
            <a:off x="585216" y="713678"/>
            <a:ext cx="7973567" cy="5024626"/>
          </a:xfrm>
          <a:prstGeom prst="rect">
            <a:avLst/>
          </a:prstGeom>
          <a:solidFill>
            <a:srgbClr val="000000">
              <a:alpha val="7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957590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pic>
        <p:nvPicPr>
          <p:cNvPr id="44" name="Picture Placeholder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09" y="1098097"/>
            <a:ext cx="2837192" cy="425578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31" name="Rectangle 30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35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906242"/>
            <a:ext cx="2249826" cy="723158"/>
          </a:xfrm>
          <a:prstGeom prst="rect">
            <a:avLst/>
          </a:prstGeom>
          <a:noFill/>
          <a:effectLst>
            <a:outerShdw blurRad="177800" dist="50800" dir="5400000" algn="ctr" rotWithShape="0">
              <a:srgbClr val="000000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4000994" y="1356807"/>
            <a:ext cx="4241120" cy="62439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(32pt)</a:t>
            </a:r>
            <a:endParaRPr lang="en-US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00994" y="1981200"/>
            <a:ext cx="4241120" cy="8381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400" b="1" kern="0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(24pt)</a:t>
            </a:r>
          </a:p>
        </p:txBody>
      </p:sp>
      <p:sp>
        <p:nvSpPr>
          <p:cNvPr id="3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70397" y="5181600"/>
            <a:ext cx="2740922" cy="274320"/>
          </a:xfrm>
          <a:prstGeom prst="rect">
            <a:avLst/>
          </a:prstGeom>
          <a:effectLst>
            <a:outerShdw blurRad="50800" dist="2540000" dir="16200000" sx="80000" sy="80000" rotWithShape="0">
              <a:prstClr val="black">
                <a:alpha val="9000"/>
              </a:prstClr>
            </a:outerShdw>
          </a:effectLst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Month XX, 2016</a:t>
            </a:r>
          </a:p>
        </p:txBody>
      </p:sp>
      <p:sp>
        <p:nvSpPr>
          <p:cNvPr id="37" name="Text Placeholder 59"/>
          <p:cNvSpPr>
            <a:spLocks noGrp="1"/>
          </p:cNvSpPr>
          <p:nvPr>
            <p:ph type="body" sz="quarter" idx="12" hasCustomPrompt="1"/>
          </p:nvPr>
        </p:nvSpPr>
        <p:spPr>
          <a:xfrm>
            <a:off x="3997188" y="3138992"/>
            <a:ext cx="4221255" cy="18902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800" b="0" kern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(18pt) – Delete if Not Needed</a:t>
            </a:r>
          </a:p>
        </p:txBody>
      </p:sp>
    </p:spTree>
    <p:extLst>
      <p:ext uri="{BB962C8B-B14F-4D97-AF65-F5344CB8AC3E}">
        <p14:creationId xmlns:p14="http://schemas.microsoft.com/office/powerpoint/2010/main" val="635643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Land Developmen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4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53"/>
          <p:cNvSpPr/>
          <p:nvPr userDrawn="1"/>
        </p:nvSpPr>
        <p:spPr>
          <a:xfrm>
            <a:off x="585216" y="533400"/>
            <a:ext cx="7973567" cy="5024626"/>
          </a:xfrm>
          <a:prstGeom prst="rect">
            <a:avLst/>
          </a:prstGeom>
          <a:solidFill>
            <a:srgbClr val="000000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762518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36" name="Rectangle 35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8" name="Rectangle 37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42" name="Group 41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43" name="Rectangle 4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2050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830042"/>
            <a:ext cx="2249826" cy="723158"/>
          </a:xfrm>
          <a:prstGeom prst="rect">
            <a:avLst/>
          </a:prstGeom>
          <a:noFill/>
          <a:effectLst>
            <a:outerShdw blurRad="152400" dir="5400000" algn="ctr" rotWithShape="0">
              <a:srgbClr val="000000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Placeholder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t="4237" r="11724" b="4311"/>
          <a:stretch/>
        </p:blipFill>
        <p:spPr>
          <a:xfrm>
            <a:off x="914401" y="3733800"/>
            <a:ext cx="1568302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6" name="Picture Placeholder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0" b="19960"/>
          <a:stretch>
            <a:fillRect/>
          </a:stretch>
        </p:blipFill>
        <p:spPr>
          <a:xfrm>
            <a:off x="6705600" y="3733800"/>
            <a:ext cx="1524000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7" name="Picture Placeholder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r="5325"/>
          <a:stretch/>
        </p:blipFill>
        <p:spPr>
          <a:xfrm>
            <a:off x="4800600" y="3733800"/>
            <a:ext cx="1600200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8" name="Picture Placeholder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13158"/>
          <a:stretch>
            <a:fillRect/>
          </a:stretch>
        </p:blipFill>
        <p:spPr>
          <a:xfrm>
            <a:off x="2819400" y="3733800"/>
            <a:ext cx="1631040" cy="14478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8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41174" y="3200400"/>
            <a:ext cx="2764042" cy="354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Month XX, 2016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906912" y="1066800"/>
            <a:ext cx="7322688" cy="609599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(36pt)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6912" y="1676400"/>
            <a:ext cx="7322688" cy="5334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600" b="1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(26pt)</a:t>
            </a:r>
          </a:p>
        </p:txBody>
      </p:sp>
      <p:sp>
        <p:nvSpPr>
          <p:cNvPr id="25" name="Text Placeholder 59"/>
          <p:cNvSpPr>
            <a:spLocks noGrp="1"/>
          </p:cNvSpPr>
          <p:nvPr>
            <p:ph type="body" sz="quarter" idx="13" hasCustomPrompt="1"/>
          </p:nvPr>
        </p:nvSpPr>
        <p:spPr>
          <a:xfrm>
            <a:off x="906488" y="2514599"/>
            <a:ext cx="7298728" cy="68580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2000" b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2 (20pt) - Delete if Not Needed </a:t>
            </a:r>
          </a:p>
        </p:txBody>
      </p:sp>
    </p:spTree>
    <p:extLst>
      <p:ext uri="{BB962C8B-B14F-4D97-AF65-F5344CB8AC3E}">
        <p14:creationId xmlns:p14="http://schemas.microsoft.com/office/powerpoint/2010/main" val="2617633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Land Developmen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MARKETING\misc\PowerPoint Presentations\Approved Standard PowerPoint Template\2016\IN PROGRESS\Normas Version\Working Files\PD Air 10-07-196 Brooks City Base - reduced file siz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4341"/>
          <a:stretch/>
        </p:blipFill>
        <p:spPr bwMode="auto">
          <a:xfrm>
            <a:off x="0" y="57155"/>
            <a:ext cx="9143999" cy="680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 userDrawn="1"/>
        </p:nvSpPr>
        <p:spPr>
          <a:xfrm>
            <a:off x="585216" y="713678"/>
            <a:ext cx="7973567" cy="5024626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77824" y="957590"/>
            <a:ext cx="7427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San Antonio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Austin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Houston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Fort Worth  </a:t>
            </a:r>
            <a:r>
              <a:rPr lang="en-US" sz="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|</a:t>
            </a:r>
            <a:r>
              <a:rPr lang="en-US" sz="11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Adobe Heiti Std R" pitchFamily="34" charset="-128"/>
                <a:cs typeface="Microsoft Sans Serif" panose="020B0604020202020204" pitchFamily="34" charset="0"/>
              </a:rPr>
              <a:t>  Dallas </a:t>
            </a:r>
          </a:p>
        </p:txBody>
      </p:sp>
      <p:pic>
        <p:nvPicPr>
          <p:cNvPr id="44" name="Picture Placeholder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09" y="1098097"/>
            <a:ext cx="2837192" cy="425578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22" name="Group 21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4" name="Rectangle 23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 flipV="1">
            <a:off x="-6623" y="6781800"/>
            <a:ext cx="9150623" cy="114308"/>
            <a:chOff x="-6623" y="371843"/>
            <a:chExt cx="9150623" cy="73162"/>
          </a:xfrm>
        </p:grpSpPr>
        <p:sp>
          <p:nvSpPr>
            <p:cNvPr id="31" name="Rectangle 30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3" name="Rectangle 32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pic>
        <p:nvPicPr>
          <p:cNvPr id="35" name="Picture 2" descr="O:\MARKETING\misc\Pics Logos Ads etc\P-D Logos\2016 Logo\2016 - White 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7" y="5906242"/>
            <a:ext cx="2249826" cy="723158"/>
          </a:xfrm>
          <a:prstGeom prst="rect">
            <a:avLst/>
          </a:prstGeom>
          <a:noFill/>
          <a:effectLst>
            <a:outerShdw blurRad="177800" dist="50800" dir="5400000" algn="ctr" rotWithShape="0">
              <a:srgbClr val="000000">
                <a:alpha val="9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4000994" y="1356807"/>
            <a:ext cx="4241120" cy="62439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Client Name (32pt)</a:t>
            </a:r>
            <a:endParaRPr lang="en-US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00994" y="1981200"/>
            <a:ext cx="4241120" cy="8381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400" b="1" kern="0" spc="0" baseline="0">
                <a:solidFill>
                  <a:srgbClr val="7D9B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 Goes Here (24pt)</a:t>
            </a:r>
          </a:p>
        </p:txBody>
      </p:sp>
      <p:sp>
        <p:nvSpPr>
          <p:cNvPr id="3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5470397" y="5181600"/>
            <a:ext cx="2740922" cy="274320"/>
          </a:xfrm>
          <a:prstGeom prst="rect">
            <a:avLst/>
          </a:prstGeom>
          <a:effectLst>
            <a:outerShdw blurRad="50800" dist="2540000" dir="16200000" sx="80000" sy="80000" rotWithShape="0">
              <a:prstClr val="black">
                <a:alpha val="9000"/>
              </a:prstClr>
            </a:outerShdw>
          </a:effectLst>
        </p:spPr>
        <p:txBody>
          <a:bodyPr lIns="0" tIns="0" rIns="0" bIns="0" anchor="t" anchorCtr="0">
            <a:noAutofit/>
          </a:bodyPr>
          <a:lstStyle>
            <a:lvl1pPr marL="0" indent="0" algn="r">
              <a:buNone/>
              <a:defRPr sz="1600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/>
            </a:lvl2pPr>
          </a:lstStyle>
          <a:p>
            <a:pPr lvl="0"/>
            <a:r>
              <a:rPr lang="en-US" dirty="0" smtClean="0"/>
              <a:t>Month XX, 2016</a:t>
            </a:r>
          </a:p>
        </p:txBody>
      </p:sp>
      <p:sp>
        <p:nvSpPr>
          <p:cNvPr id="37" name="Text Placeholder 59"/>
          <p:cNvSpPr>
            <a:spLocks noGrp="1"/>
          </p:cNvSpPr>
          <p:nvPr>
            <p:ph type="body" sz="quarter" idx="12" hasCustomPrompt="1"/>
          </p:nvPr>
        </p:nvSpPr>
        <p:spPr>
          <a:xfrm>
            <a:off x="3997188" y="3138992"/>
            <a:ext cx="4221255" cy="189020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800" b="0" kern="0" spc="0" baseline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231775" indent="0" algn="r">
              <a:buNone/>
              <a:defRPr/>
            </a:lvl2pPr>
          </a:lstStyle>
          <a:p>
            <a:pPr lvl="0"/>
            <a:r>
              <a:rPr lang="en-US" dirty="0" smtClean="0"/>
              <a:t>Sub Title (18pt) – Delete if Not Needed</a:t>
            </a:r>
          </a:p>
        </p:txBody>
      </p:sp>
    </p:spTree>
    <p:extLst>
      <p:ext uri="{BB962C8B-B14F-4D97-AF65-F5344CB8AC3E}">
        <p14:creationId xmlns:p14="http://schemas.microsoft.com/office/powerpoint/2010/main" val="200406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 flipH="1" flipV="1">
            <a:off x="-6624" y="1"/>
            <a:ext cx="9150623" cy="114308"/>
            <a:chOff x="-6623" y="371843"/>
            <a:chExt cx="9150623" cy="73162"/>
          </a:xfrm>
        </p:grpSpPr>
        <p:sp>
          <p:nvSpPr>
            <p:cNvPr id="14" name="Rectangle 13"/>
            <p:cNvSpPr/>
            <p:nvPr/>
          </p:nvSpPr>
          <p:spPr>
            <a:xfrm rot="16200000">
              <a:off x="252717" y="112504"/>
              <a:ext cx="73158" cy="591838"/>
            </a:xfrm>
            <a:prstGeom prst="rect">
              <a:avLst/>
            </a:prstGeom>
            <a:solidFill>
              <a:srgbClr val="79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 rot="16200000">
              <a:off x="824215" y="132841"/>
              <a:ext cx="73158" cy="551162"/>
            </a:xfrm>
            <a:prstGeom prst="rect">
              <a:avLst/>
            </a:prstGeom>
            <a:solidFill>
              <a:srgbClr val="96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 rot="16200000">
              <a:off x="5103607" y="-3595388"/>
              <a:ext cx="73162" cy="800762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</p:grpSp>
      <p:sp>
        <p:nvSpPr>
          <p:cNvPr id="19" name="Title Placeholder 1"/>
          <p:cNvSpPr txBox="1">
            <a:spLocks/>
          </p:cNvSpPr>
          <p:nvPr userDrawn="1"/>
        </p:nvSpPr>
        <p:spPr>
          <a:xfrm>
            <a:off x="304800" y="381000"/>
            <a:ext cx="8572500" cy="566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 baseline="0">
                <a:solidFill>
                  <a:srgbClr val="6D8AA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Subject Heading (26pt)</a:t>
            </a:r>
            <a:endParaRPr lang="en-US" dirty="0"/>
          </a:p>
        </p:txBody>
      </p:sp>
      <p:sp>
        <p:nvSpPr>
          <p:cNvPr id="20" name="Text Placeholder 4"/>
          <p:cNvSpPr txBox="1">
            <a:spLocks/>
          </p:cNvSpPr>
          <p:nvPr userDrawn="1"/>
        </p:nvSpPr>
        <p:spPr>
          <a:xfrm>
            <a:off x="304801" y="947928"/>
            <a:ext cx="8572499" cy="5105400"/>
          </a:xfrm>
          <a:prstGeom prst="rect">
            <a:avLst/>
          </a:prstGeom>
        </p:spPr>
        <p:txBody>
          <a:bodyPr lIns="0" rIns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Char char="§"/>
              <a:defRPr sz="2200" b="1" kern="1200" spc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Bullet 1 (22pt)</a:t>
            </a:r>
          </a:p>
          <a:p>
            <a:pPr lvl="1"/>
            <a:r>
              <a:rPr lang="en-US" dirty="0" smtClean="0"/>
              <a:t>Sub bullet 1 – only the first letter of the statement is capitalized (20pt)</a:t>
            </a:r>
          </a:p>
          <a:p>
            <a:pPr lvl="2"/>
            <a:r>
              <a:rPr lang="en-US" dirty="0" smtClean="0"/>
              <a:t>third level (20pt)</a:t>
            </a:r>
          </a:p>
          <a:p>
            <a:r>
              <a:rPr lang="en-US" dirty="0" smtClean="0"/>
              <a:t>Bullet 2</a:t>
            </a:r>
          </a:p>
          <a:p>
            <a:r>
              <a:rPr lang="en-US" dirty="0" smtClean="0"/>
              <a:t>Bullet 3</a:t>
            </a:r>
          </a:p>
          <a:p>
            <a:pPr lvl="1"/>
            <a:r>
              <a:rPr lang="en-US" dirty="0" smtClean="0"/>
              <a:t>Sub bullet 1 – only the first letter of the statement is capitalized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-6614" y="6324600"/>
            <a:ext cx="8464814" cy="536450"/>
            <a:chOff x="-6614" y="6324600"/>
            <a:chExt cx="8464814" cy="536450"/>
          </a:xfrm>
        </p:grpSpPr>
        <p:sp>
          <p:nvSpPr>
            <p:cNvPr id="26" name="Rectangle 25"/>
            <p:cNvSpPr/>
            <p:nvPr userDrawn="1"/>
          </p:nvSpPr>
          <p:spPr>
            <a:xfrm rot="5400000" flipH="1">
              <a:off x="3957568" y="2360418"/>
              <a:ext cx="536450" cy="8464814"/>
            </a:xfrm>
            <a:prstGeom prst="rect">
              <a:avLst/>
            </a:prstGeom>
            <a:solidFill>
              <a:srgbClr val="58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7D9BC1"/>
                </a:solidFill>
              </a:endParaRPr>
            </a:p>
          </p:txBody>
        </p:sp>
        <p:pic>
          <p:nvPicPr>
            <p:cNvPr id="27" name="Picture 2" descr="O:\MARKETING\misc\Pics Logos Ads etc\P-D Logos\2016 Logo\2016 - White logo (no boxes).png"/>
            <p:cNvPicPr>
              <a:picLocks noChangeAspect="1" noChangeArrowheads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33" y="6466824"/>
              <a:ext cx="1277476" cy="273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8458200" y="6324615"/>
            <a:ext cx="685800" cy="536441"/>
          </a:xfrm>
          <a:prstGeom prst="rect">
            <a:avLst/>
          </a:prstGeom>
          <a:solidFill>
            <a:srgbClr val="79984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19C709-4620-4B75-84EE-4BFFA24C9FFF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 Placeholder 8"/>
          <p:cNvSpPr txBox="1">
            <a:spLocks/>
          </p:cNvSpPr>
          <p:nvPr userDrawn="1"/>
        </p:nvSpPr>
        <p:spPr>
          <a:xfrm>
            <a:off x="1600200" y="6444874"/>
            <a:ext cx="6711824" cy="29591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80000"/>
              <a:buFont typeface="Wingdings" panose="05000000000000000000" pitchFamily="2" charset="2"/>
              <a:buNone/>
              <a:defRPr lang="en-US" sz="1500" b="1" i="0" kern="1200" cap="all" spc="0" baseline="0" dirty="0" smtClean="0">
                <a:solidFill>
                  <a:schemeClr val="tx1"/>
                </a:solidFill>
                <a:latin typeface="+mj-lt"/>
                <a:ea typeface="+mn-ea"/>
                <a:cs typeface="Microsoft Sans Serif" panose="020B0604020202020204" pitchFamily="34" charset="0"/>
              </a:defRPr>
            </a:lvl1pPr>
            <a:lvl2pPr marL="573088" indent="-34131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80000"/>
              <a:buFont typeface="Wingdings" panose="05000000000000000000" pitchFamily="2" charset="2"/>
              <a:buChar char="ü"/>
              <a:defRPr sz="2000" b="1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804863" marR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80000"/>
              <a:buFont typeface="Calibri" panose="020F0502020204030204" pitchFamily="34" charset="0"/>
              <a:buChar char="»"/>
              <a:tabLst/>
              <a:defRPr lang="en-US" sz="2000" b="0" kern="1200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en-US" cap="none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SP 473 Drainage Review</a:t>
            </a:r>
          </a:p>
        </p:txBody>
      </p:sp>
    </p:spTree>
    <p:extLst>
      <p:ext uri="{BB962C8B-B14F-4D97-AF65-F5344CB8AC3E}">
        <p14:creationId xmlns:p14="http://schemas.microsoft.com/office/powerpoint/2010/main" val="104944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02" r:id="rId2"/>
    <p:sldLayoutId id="2147483667" r:id="rId3"/>
    <p:sldLayoutId id="2147483672" r:id="rId4"/>
    <p:sldLayoutId id="2147483703" r:id="rId5"/>
    <p:sldLayoutId id="2147483684" r:id="rId6"/>
    <p:sldLayoutId id="2147483697" r:id="rId7"/>
    <p:sldLayoutId id="2147483683" r:id="rId8"/>
    <p:sldLayoutId id="2147483698" r:id="rId9"/>
    <p:sldLayoutId id="2147483682" r:id="rId10"/>
    <p:sldLayoutId id="2147483699" r:id="rId11"/>
    <p:sldLayoutId id="2147483681" r:id="rId12"/>
    <p:sldLayoutId id="2147483700" r:id="rId13"/>
    <p:sldLayoutId id="2147483662" r:id="rId14"/>
    <p:sldLayoutId id="2147483663" r:id="rId15"/>
    <p:sldLayoutId id="2147483701" r:id="rId16"/>
    <p:sldLayoutId id="2147483658" r:id="rId17"/>
    <p:sldLayoutId id="2147483664" r:id="rId18"/>
    <p:sldLayoutId id="2147483673" r:id="rId19"/>
    <p:sldLayoutId id="2147483650" r:id="rId20"/>
    <p:sldLayoutId id="2147483661" r:id="rId21"/>
    <p:sldLayoutId id="2147483685" r:id="rId22"/>
    <p:sldLayoutId id="2147483689" r:id="rId23"/>
    <p:sldLayoutId id="2147483688" r:id="rId24"/>
    <p:sldLayoutId id="2147483686" r:id="rId25"/>
    <p:sldLayoutId id="2147483687" r:id="rId26"/>
    <p:sldLayoutId id="2147483690" r:id="rId27"/>
    <p:sldLayoutId id="2147483691" r:id="rId28"/>
    <p:sldLayoutId id="2147483692" r:id="rId29"/>
    <p:sldLayoutId id="2147483693" r:id="rId30"/>
    <p:sldLayoutId id="2147483678" r:id="rId31"/>
    <p:sldLayoutId id="2147483651" r:id="rId32"/>
    <p:sldLayoutId id="2147483657" r:id="rId33"/>
    <p:sldLayoutId id="2147483665" r:id="rId34"/>
    <p:sldLayoutId id="2147483666" r:id="rId3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600" b="1" kern="1200" baseline="0">
          <a:solidFill>
            <a:srgbClr val="6D8AA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1200"/>
        </a:spcBef>
        <a:buClr>
          <a:schemeClr val="tx1">
            <a:lumMod val="75000"/>
            <a:lumOff val="25000"/>
          </a:schemeClr>
        </a:buClr>
        <a:buSzPct val="80000"/>
        <a:buFont typeface="Wingdings" panose="05000000000000000000" pitchFamily="2" charset="2"/>
        <a:buChar char="§"/>
        <a:defRPr sz="2200" b="1" kern="1200" spc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3088" indent="-341313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80000"/>
        <a:buFont typeface="Wingdings" panose="05000000000000000000" pitchFamily="2" charset="2"/>
        <a:buChar char="ü"/>
        <a:defRPr sz="2000" b="1" kern="1200" spc="0" baseline="0">
          <a:solidFill>
            <a:schemeClr val="tx1">
              <a:lumMod val="50000"/>
              <a:lumOff val="50000"/>
            </a:schemeClr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2pPr>
      <a:lvl3pPr marL="804863" marR="0" indent="-231775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>
            <a:lumMod val="50000"/>
            <a:lumOff val="50000"/>
          </a:schemeClr>
        </a:buClr>
        <a:buSzPct val="80000"/>
        <a:buFont typeface="Calibri" panose="020F0502020204030204" pitchFamily="34" charset="0"/>
        <a:buChar char="»"/>
        <a:tabLst/>
        <a:defRPr lang="en-US" sz="2000" b="0" kern="1200" spc="0" baseline="0" dirty="0" smtClean="0">
          <a:solidFill>
            <a:schemeClr val="tx1">
              <a:lumMod val="50000"/>
              <a:lumOff val="50000"/>
            </a:schemeClr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 473 Drainage Review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June 22, </a:t>
            </a:r>
            <a:r>
              <a:rPr lang="en-US" dirty="0"/>
              <a:t>2016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929859" y="1251304"/>
            <a:ext cx="1706375" cy="356390"/>
            <a:chOff x="1533999" y="820364"/>
            <a:chExt cx="1706375" cy="356390"/>
          </a:xfrm>
        </p:grpSpPr>
        <p:sp>
          <p:nvSpPr>
            <p:cNvPr id="4" name="Teardrop 3"/>
            <p:cNvSpPr/>
            <p:nvPr/>
          </p:nvSpPr>
          <p:spPr>
            <a:xfrm rot="8114206">
              <a:off x="1571343" y="885542"/>
              <a:ext cx="228600" cy="228600"/>
            </a:xfrm>
            <a:prstGeom prst="teardrop">
              <a:avLst>
                <a:gd name="adj" fmla="val 13079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33999" y="820364"/>
              <a:ext cx="3032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</a:t>
              </a: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46338" y="838200"/>
              <a:ext cx="1394036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Begin Project</a:t>
              </a:r>
              <a:endParaRPr 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2242278" y="4413578"/>
            <a:ext cx="1522596" cy="338554"/>
            <a:chOff x="1152747" y="4800599"/>
            <a:chExt cx="1522596" cy="338554"/>
          </a:xfrm>
        </p:grpSpPr>
        <p:sp>
          <p:nvSpPr>
            <p:cNvPr id="7" name="Teardrop 6"/>
            <p:cNvSpPr/>
            <p:nvPr/>
          </p:nvSpPr>
          <p:spPr>
            <a:xfrm rot="8114206">
              <a:off x="1186885" y="4847943"/>
              <a:ext cx="228600" cy="228600"/>
            </a:xfrm>
            <a:prstGeom prst="teardrop">
              <a:avLst>
                <a:gd name="adj" fmla="val 13079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52747" y="4800599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</a:t>
              </a:r>
              <a:endParaRPr lang="en-US" sz="16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49623" y="4800599"/>
              <a:ext cx="1225720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600" b="1" spc="50" dirty="0" smtClean="0">
                  <a:ln w="3175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End</a:t>
              </a:r>
              <a:r>
                <a:rPr lang="en-US" sz="1600" b="1" cap="none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Project</a:t>
              </a:r>
              <a:endParaRPr lang="en-US" sz="16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cxnSp>
        <p:nvCxnSpPr>
          <p:cNvPr id="13" name="Straight Connector 12"/>
          <p:cNvCxnSpPr>
            <a:stCxn id="8" idx="0"/>
            <a:endCxn id="4" idx="7"/>
          </p:cNvCxnSpPr>
          <p:nvPr/>
        </p:nvCxnSpPr>
        <p:spPr>
          <a:xfrm flipV="1">
            <a:off x="-2093840" y="1642205"/>
            <a:ext cx="314751" cy="277137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2255484" y="2523844"/>
            <a:ext cx="378966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-2248881" y="2430975"/>
            <a:ext cx="13206" cy="9144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1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28600" y="914400"/>
            <a:ext cx="5638800" cy="518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Design Considerations</a:t>
            </a:r>
            <a:endParaRPr lang="en-US" dirty="0"/>
          </a:p>
          <a:p>
            <a:pPr lvl="1"/>
            <a:r>
              <a:rPr lang="en-US" dirty="0" smtClean="0"/>
              <a:t>Non Exiting Sags</a:t>
            </a:r>
          </a:p>
          <a:p>
            <a:pPr lvl="1"/>
            <a:r>
              <a:rPr lang="en-US" dirty="0" smtClean="0"/>
              <a:t>Frequency</a:t>
            </a:r>
          </a:p>
          <a:p>
            <a:pPr lvl="1"/>
            <a:r>
              <a:rPr lang="en-US" dirty="0" smtClean="0"/>
              <a:t>Outfalls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9770" y="347472"/>
            <a:ext cx="5637630" cy="566928"/>
          </a:xfrm>
        </p:spPr>
        <p:txBody>
          <a:bodyPr/>
          <a:lstStyle/>
          <a:p>
            <a:r>
              <a:rPr lang="en-US" dirty="0" smtClean="0"/>
              <a:t>Hydraulics</a:t>
            </a: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476" r="18063" b="-476"/>
          <a:stretch/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r="10785"/>
          <a:stretch/>
        </p:blipFill>
        <p:spPr/>
      </p:pic>
    </p:spTree>
    <p:extLst>
      <p:ext uri="{BB962C8B-B14F-4D97-AF65-F5344CB8AC3E}">
        <p14:creationId xmlns:p14="http://schemas.microsoft.com/office/powerpoint/2010/main" val="374420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28600" y="914400"/>
            <a:ext cx="5638800" cy="518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Proposed System</a:t>
            </a:r>
          </a:p>
          <a:p>
            <a:pPr lvl="1"/>
            <a:r>
              <a:rPr lang="en-US" dirty="0" smtClean="0"/>
              <a:t>Options</a:t>
            </a:r>
          </a:p>
          <a:p>
            <a:pPr lvl="1"/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Frequency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9770" y="347472"/>
            <a:ext cx="5637630" cy="566928"/>
          </a:xfrm>
        </p:spPr>
        <p:txBody>
          <a:bodyPr/>
          <a:lstStyle/>
          <a:p>
            <a:r>
              <a:rPr lang="en-US" dirty="0" smtClean="0"/>
              <a:t>Hydraulics</a:t>
            </a: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/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96143653"/>
              </p:ext>
            </p:extLst>
          </p:nvPr>
        </p:nvGraphicFramePr>
        <p:xfrm>
          <a:off x="2136437" y="2819400"/>
          <a:ext cx="37338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152400" y="2967334"/>
            <a:ext cx="16558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Existing</a:t>
            </a:r>
            <a:endParaRPr lang="en-US" sz="3600" b="1" cap="none" spc="0" dirty="0">
              <a:ln w="12700">
                <a:solidFill>
                  <a:srgbClr val="7030A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204" y="4015732"/>
            <a:ext cx="13420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Issues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181600"/>
            <a:ext cx="19984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Proposed</a:t>
            </a:r>
            <a:endParaRPr lang="en-US" sz="3600" b="1" cap="none" spc="0" dirty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051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9770" y="347472"/>
            <a:ext cx="8618312" cy="566928"/>
          </a:xfrm>
        </p:spPr>
        <p:txBody>
          <a:bodyPr/>
          <a:lstStyle/>
          <a:p>
            <a:r>
              <a:rPr lang="en-US" dirty="0" smtClean="0"/>
              <a:t>Hydraulics</a:t>
            </a: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2349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Pros vs Cons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2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28600" y="914400"/>
            <a:ext cx="5638800" cy="518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Bullet 1 (22pt)</a:t>
            </a:r>
          </a:p>
          <a:p>
            <a:pPr lvl="1"/>
            <a:r>
              <a:rPr lang="en-US" dirty="0"/>
              <a:t>Sub bullet 1 – only the first letter of the statement is capitalized (20pt)</a:t>
            </a:r>
          </a:p>
          <a:p>
            <a:pPr lvl="2"/>
            <a:r>
              <a:rPr lang="en-US" dirty="0"/>
              <a:t>third level (20pt)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1"/>
            <a:r>
              <a:rPr lang="en-US" dirty="0"/>
              <a:t>Sub bullet 1 – only the first letter of the statement is capitalized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9770" y="347472"/>
            <a:ext cx="5637630" cy="566928"/>
          </a:xfrm>
        </p:spPr>
        <p:txBody>
          <a:bodyPr/>
          <a:lstStyle/>
          <a:p>
            <a:r>
              <a:rPr lang="en-US" dirty="0" smtClean="0"/>
              <a:t>Pros vs Cons</a:t>
            </a: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69590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9770" y="347472"/>
            <a:ext cx="8618312" cy="566928"/>
          </a:xfrm>
        </p:spPr>
        <p:txBody>
          <a:bodyPr/>
          <a:lstStyle/>
          <a:p>
            <a:r>
              <a:rPr lang="en-US" dirty="0" smtClean="0"/>
              <a:t>Pros vs Cons</a:t>
            </a: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2694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Client Name or Audience (20pt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7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Project Site</a:t>
            </a:r>
          </a:p>
          <a:p>
            <a:pPr lvl="0"/>
            <a:r>
              <a:rPr lang="en-US" dirty="0" smtClean="0"/>
              <a:t>Existing </a:t>
            </a:r>
            <a:r>
              <a:rPr lang="en-US" dirty="0" smtClean="0"/>
              <a:t>Conditions</a:t>
            </a:r>
            <a:endParaRPr lang="en-US" dirty="0" smtClean="0"/>
          </a:p>
          <a:p>
            <a:pPr lvl="0"/>
            <a:r>
              <a:rPr lang="en-US" dirty="0" smtClean="0"/>
              <a:t>Hydrology</a:t>
            </a:r>
          </a:p>
          <a:p>
            <a:pPr lvl="0"/>
            <a:r>
              <a:rPr lang="en-US" dirty="0" smtClean="0"/>
              <a:t>Hydraulics</a:t>
            </a:r>
          </a:p>
          <a:p>
            <a:pPr lvl="0"/>
            <a:r>
              <a:rPr lang="en-US" dirty="0" smtClean="0"/>
              <a:t>Pros vs Cons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8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9770" y="347472"/>
            <a:ext cx="8618312" cy="566928"/>
          </a:xfrm>
        </p:spPr>
        <p:txBody>
          <a:bodyPr/>
          <a:lstStyle/>
          <a:p>
            <a:r>
              <a:rPr lang="en-US" dirty="0" smtClean="0"/>
              <a:t>Project Site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" b="4596"/>
          <a:stretch>
            <a:fillRect/>
          </a:stretch>
        </p:blipFill>
        <p:spPr>
          <a:xfrm>
            <a:off x="4648200" y="792480"/>
            <a:ext cx="4043000" cy="530352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2" y="792480"/>
            <a:ext cx="3982185" cy="5303520"/>
          </a:xfrm>
        </p:spPr>
      </p:pic>
      <p:sp>
        <p:nvSpPr>
          <p:cNvPr id="15" name="Teardrop 14"/>
          <p:cNvSpPr/>
          <p:nvPr/>
        </p:nvSpPr>
        <p:spPr>
          <a:xfrm rot="8114206">
            <a:off x="1559947" y="888110"/>
            <a:ext cx="228600" cy="228600"/>
          </a:xfrm>
          <a:prstGeom prst="teardrop">
            <a:avLst>
              <a:gd name="adj" fmla="val 130796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22603" y="822932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768936" y="836156"/>
            <a:ext cx="832984" cy="584775"/>
          </a:xfrm>
          <a:prstGeom prst="rect">
            <a:avLst/>
          </a:prstGeom>
          <a:noFill/>
          <a:ln w="3175"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End</a:t>
            </a:r>
            <a:endParaRPr lang="en-US" sz="1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Project</a:t>
            </a:r>
            <a:endParaRPr lang="en-US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295400" y="1219201"/>
            <a:ext cx="381000" cy="335279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07658" y="2297530"/>
            <a:ext cx="457200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101055" y="2187802"/>
            <a:ext cx="13206" cy="10972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1146745" y="4462046"/>
            <a:ext cx="1606755" cy="338554"/>
            <a:chOff x="1152747" y="4800599"/>
            <a:chExt cx="1606755" cy="338554"/>
          </a:xfrm>
        </p:grpSpPr>
        <p:sp>
          <p:nvSpPr>
            <p:cNvPr id="18" name="Teardrop 17"/>
            <p:cNvSpPr/>
            <p:nvPr/>
          </p:nvSpPr>
          <p:spPr>
            <a:xfrm rot="8114206">
              <a:off x="1186885" y="4847943"/>
              <a:ext cx="228600" cy="228600"/>
            </a:xfrm>
            <a:prstGeom prst="teardrop">
              <a:avLst>
                <a:gd name="adj" fmla="val 13079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52747" y="4800599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</a:t>
              </a:r>
              <a:endParaRPr lang="en-US" sz="16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65466" y="4800599"/>
              <a:ext cx="1394036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600" b="1" spc="50" dirty="0" smtClean="0">
                  <a:ln w="3175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Begin</a:t>
              </a:r>
              <a:r>
                <a:rPr lang="en-US" sz="1600" b="1" cap="none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en-US" sz="1600" b="1" cap="none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Project</a:t>
              </a:r>
              <a:endParaRPr lang="en-US" sz="16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5097780" y="952500"/>
            <a:ext cx="3268980" cy="5021580"/>
          </a:xfrm>
          <a:custGeom>
            <a:avLst/>
            <a:gdLst>
              <a:gd name="connsiteX0" fmla="*/ 1744980 w 3268980"/>
              <a:gd name="connsiteY0" fmla="*/ 0 h 5021580"/>
              <a:gd name="connsiteX1" fmla="*/ 1744980 w 3268980"/>
              <a:gd name="connsiteY1" fmla="*/ 1226820 h 5021580"/>
              <a:gd name="connsiteX2" fmla="*/ 1257300 w 3268980"/>
              <a:gd name="connsiteY2" fmla="*/ 1226820 h 5021580"/>
              <a:gd name="connsiteX3" fmla="*/ 1242060 w 3268980"/>
              <a:gd name="connsiteY3" fmla="*/ 1531620 h 5021580"/>
              <a:gd name="connsiteX4" fmla="*/ 1188720 w 3268980"/>
              <a:gd name="connsiteY4" fmla="*/ 1592580 h 5021580"/>
              <a:gd name="connsiteX5" fmla="*/ 441960 w 3268980"/>
              <a:gd name="connsiteY5" fmla="*/ 1584960 h 5021580"/>
              <a:gd name="connsiteX6" fmla="*/ 335280 w 3268980"/>
              <a:gd name="connsiteY6" fmla="*/ 1645920 h 5021580"/>
              <a:gd name="connsiteX7" fmla="*/ 289560 w 3268980"/>
              <a:gd name="connsiteY7" fmla="*/ 1722120 h 5021580"/>
              <a:gd name="connsiteX8" fmla="*/ 281940 w 3268980"/>
              <a:gd name="connsiteY8" fmla="*/ 1828800 h 5021580"/>
              <a:gd name="connsiteX9" fmla="*/ 281940 w 3268980"/>
              <a:gd name="connsiteY9" fmla="*/ 1836420 h 5021580"/>
              <a:gd name="connsiteX10" fmla="*/ 38100 w 3268980"/>
              <a:gd name="connsiteY10" fmla="*/ 1836420 h 5021580"/>
              <a:gd name="connsiteX11" fmla="*/ 0 w 3268980"/>
              <a:gd name="connsiteY11" fmla="*/ 3733800 h 5021580"/>
              <a:gd name="connsiteX12" fmla="*/ 190500 w 3268980"/>
              <a:gd name="connsiteY12" fmla="*/ 3794760 h 5021580"/>
              <a:gd name="connsiteX13" fmla="*/ 388620 w 3268980"/>
              <a:gd name="connsiteY13" fmla="*/ 3924300 h 5021580"/>
              <a:gd name="connsiteX14" fmla="*/ 220980 w 3268980"/>
              <a:gd name="connsiteY14" fmla="*/ 4229100 h 5021580"/>
              <a:gd name="connsiteX15" fmla="*/ 190500 w 3268980"/>
              <a:gd name="connsiteY15" fmla="*/ 4853940 h 5021580"/>
              <a:gd name="connsiteX16" fmla="*/ 906780 w 3268980"/>
              <a:gd name="connsiteY16" fmla="*/ 4975860 h 5021580"/>
              <a:gd name="connsiteX17" fmla="*/ 1005840 w 3268980"/>
              <a:gd name="connsiteY17" fmla="*/ 4953000 h 5021580"/>
              <a:gd name="connsiteX18" fmla="*/ 1524000 w 3268980"/>
              <a:gd name="connsiteY18" fmla="*/ 4914900 h 5021580"/>
              <a:gd name="connsiteX19" fmla="*/ 1645920 w 3268980"/>
              <a:gd name="connsiteY19" fmla="*/ 4861560 h 5021580"/>
              <a:gd name="connsiteX20" fmla="*/ 1691640 w 3268980"/>
              <a:gd name="connsiteY20" fmla="*/ 4724400 h 5021580"/>
              <a:gd name="connsiteX21" fmla="*/ 1699260 w 3268980"/>
              <a:gd name="connsiteY21" fmla="*/ 4701540 h 5021580"/>
              <a:gd name="connsiteX22" fmla="*/ 1714500 w 3268980"/>
              <a:gd name="connsiteY22" fmla="*/ 4709160 h 5021580"/>
              <a:gd name="connsiteX23" fmla="*/ 1714500 w 3268980"/>
              <a:gd name="connsiteY23" fmla="*/ 4861560 h 5021580"/>
              <a:gd name="connsiteX24" fmla="*/ 1638300 w 3268980"/>
              <a:gd name="connsiteY24" fmla="*/ 4922520 h 5021580"/>
              <a:gd name="connsiteX25" fmla="*/ 1699260 w 3268980"/>
              <a:gd name="connsiteY25" fmla="*/ 4991100 h 5021580"/>
              <a:gd name="connsiteX26" fmla="*/ 2918460 w 3268980"/>
              <a:gd name="connsiteY26" fmla="*/ 5021580 h 5021580"/>
              <a:gd name="connsiteX27" fmla="*/ 3253740 w 3268980"/>
              <a:gd name="connsiteY27" fmla="*/ 4671060 h 5021580"/>
              <a:gd name="connsiteX28" fmla="*/ 3268980 w 3268980"/>
              <a:gd name="connsiteY28" fmla="*/ 1234440 h 5021580"/>
              <a:gd name="connsiteX29" fmla="*/ 2263140 w 3268980"/>
              <a:gd name="connsiteY29" fmla="*/ 1203960 h 5021580"/>
              <a:gd name="connsiteX30" fmla="*/ 2179320 w 3268980"/>
              <a:gd name="connsiteY30" fmla="*/ 1165860 h 5021580"/>
              <a:gd name="connsiteX31" fmla="*/ 2164080 w 3268980"/>
              <a:gd name="connsiteY31" fmla="*/ 15240 h 502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68980" h="5021580">
                <a:moveTo>
                  <a:pt x="1744980" y="0"/>
                </a:moveTo>
                <a:lnTo>
                  <a:pt x="1744980" y="1226820"/>
                </a:lnTo>
                <a:lnTo>
                  <a:pt x="1257300" y="1226820"/>
                </a:lnTo>
                <a:lnTo>
                  <a:pt x="1242060" y="1531620"/>
                </a:lnTo>
                <a:lnTo>
                  <a:pt x="1188720" y="1592580"/>
                </a:lnTo>
                <a:lnTo>
                  <a:pt x="441960" y="1584960"/>
                </a:lnTo>
                <a:lnTo>
                  <a:pt x="335280" y="1645920"/>
                </a:lnTo>
                <a:lnTo>
                  <a:pt x="289560" y="1722120"/>
                </a:lnTo>
                <a:lnTo>
                  <a:pt x="281940" y="1828800"/>
                </a:lnTo>
                <a:lnTo>
                  <a:pt x="281940" y="1836420"/>
                </a:lnTo>
                <a:lnTo>
                  <a:pt x="38100" y="1836420"/>
                </a:lnTo>
                <a:lnTo>
                  <a:pt x="0" y="3733800"/>
                </a:lnTo>
                <a:lnTo>
                  <a:pt x="190500" y="3794760"/>
                </a:lnTo>
                <a:lnTo>
                  <a:pt x="388620" y="3924300"/>
                </a:lnTo>
                <a:lnTo>
                  <a:pt x="220980" y="4229100"/>
                </a:lnTo>
                <a:lnTo>
                  <a:pt x="190500" y="4853940"/>
                </a:lnTo>
                <a:lnTo>
                  <a:pt x="906780" y="4975860"/>
                </a:lnTo>
                <a:lnTo>
                  <a:pt x="1005840" y="4953000"/>
                </a:lnTo>
                <a:lnTo>
                  <a:pt x="1524000" y="4914900"/>
                </a:lnTo>
                <a:lnTo>
                  <a:pt x="1645920" y="4861560"/>
                </a:lnTo>
                <a:lnTo>
                  <a:pt x="1691640" y="4724400"/>
                </a:lnTo>
                <a:lnTo>
                  <a:pt x="1699260" y="4701540"/>
                </a:lnTo>
                <a:lnTo>
                  <a:pt x="1714500" y="4709160"/>
                </a:lnTo>
                <a:lnTo>
                  <a:pt x="1714500" y="4861560"/>
                </a:lnTo>
                <a:lnTo>
                  <a:pt x="1638300" y="4922520"/>
                </a:lnTo>
                <a:lnTo>
                  <a:pt x="1699260" y="4991100"/>
                </a:lnTo>
                <a:lnTo>
                  <a:pt x="2918460" y="5021580"/>
                </a:lnTo>
                <a:lnTo>
                  <a:pt x="3253740" y="4671060"/>
                </a:lnTo>
                <a:lnTo>
                  <a:pt x="3268980" y="1234440"/>
                </a:lnTo>
                <a:lnTo>
                  <a:pt x="2263140" y="1203960"/>
                </a:lnTo>
                <a:lnTo>
                  <a:pt x="2179320" y="1165860"/>
                </a:lnTo>
                <a:lnTo>
                  <a:pt x="2164080" y="15240"/>
                </a:lnTo>
              </a:path>
            </a:pathLst>
          </a:custGeom>
          <a:solidFill>
            <a:srgbClr val="EEECE1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43000" y="1828800"/>
            <a:ext cx="1604799" cy="338554"/>
          </a:xfrm>
          <a:prstGeom prst="rect">
            <a:avLst/>
          </a:prstGeom>
          <a:noFill/>
          <a:ln w="3175"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Channel Outfall</a:t>
            </a:r>
            <a:endParaRPr lang="en-US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Teardrop 26"/>
          <p:cNvSpPr/>
          <p:nvPr/>
        </p:nvSpPr>
        <p:spPr>
          <a:xfrm rot="8114206">
            <a:off x="952563" y="1873511"/>
            <a:ext cx="228600" cy="228600"/>
          </a:xfrm>
          <a:prstGeom prst="teardrop">
            <a:avLst>
              <a:gd name="adj" fmla="val 130796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14400" y="1828800"/>
            <a:ext cx="293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5366118" y="3463290"/>
            <a:ext cx="2764218" cy="338554"/>
          </a:xfrm>
          <a:prstGeom prst="rect">
            <a:avLst/>
          </a:prstGeom>
          <a:noFill/>
          <a:ln w="3175"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Contributing Drainage Areas</a:t>
            </a:r>
            <a:endParaRPr lang="en-US" sz="1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81200" y="914400"/>
            <a:ext cx="1960601" cy="338554"/>
          </a:xfrm>
          <a:prstGeom prst="rect">
            <a:avLst/>
          </a:prstGeom>
          <a:noFill/>
          <a:ln w="3175"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Storm Drain Outfall</a:t>
            </a:r>
            <a:endParaRPr lang="en-US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4" name="Teardrop 33"/>
          <p:cNvSpPr/>
          <p:nvPr/>
        </p:nvSpPr>
        <p:spPr>
          <a:xfrm rot="8114206">
            <a:off x="1810504" y="944916"/>
            <a:ext cx="228600" cy="228600"/>
          </a:xfrm>
          <a:prstGeom prst="teardrop">
            <a:avLst>
              <a:gd name="adj" fmla="val 130796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72341" y="900205"/>
            <a:ext cx="311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19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496" t="13940" r="22307" b="6223"/>
          <a:stretch/>
        </p:blipFill>
        <p:spPr>
          <a:xfrm>
            <a:off x="1524000" y="838200"/>
            <a:ext cx="5943600" cy="5426764"/>
          </a:xfrm>
          <a:prstGeom prst="rect">
            <a:avLst/>
          </a:prstGeom>
        </p:spPr>
      </p:pic>
      <p:sp>
        <p:nvSpPr>
          <p:cNvPr id="8" name="Line Callout 2 7"/>
          <p:cNvSpPr/>
          <p:nvPr/>
        </p:nvSpPr>
        <p:spPr>
          <a:xfrm>
            <a:off x="7667336" y="1905000"/>
            <a:ext cx="1219200" cy="228600"/>
          </a:xfrm>
          <a:prstGeom prst="borderCallout2">
            <a:avLst>
              <a:gd name="adj1" fmla="val 55114"/>
              <a:gd name="adj2" fmla="val -758"/>
              <a:gd name="adj3" fmla="val 55114"/>
              <a:gd name="adj4" fmla="val -13637"/>
              <a:gd name="adj5" fmla="val 565025"/>
              <a:gd name="adj6" fmla="val -1996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1" dirty="0" smtClean="0">
                <a:solidFill>
                  <a:schemeClr val="tx1"/>
                </a:solidFill>
              </a:rPr>
              <a:t>Airport Detention Basin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7239000" y="947928"/>
            <a:ext cx="1219200" cy="228600"/>
          </a:xfrm>
          <a:prstGeom prst="borderCallout2">
            <a:avLst>
              <a:gd name="adj1" fmla="val 55114"/>
              <a:gd name="adj2" fmla="val -758"/>
              <a:gd name="adj3" fmla="val 55114"/>
              <a:gd name="adj4" fmla="val -13637"/>
              <a:gd name="adj5" fmla="val 565025"/>
              <a:gd name="adj6" fmla="val -1996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1" dirty="0" smtClean="0">
                <a:solidFill>
                  <a:schemeClr val="tx1"/>
                </a:solidFill>
              </a:rPr>
              <a:t>Drainage Area Divide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7073900" y="321564"/>
            <a:ext cx="1219200" cy="228600"/>
          </a:xfrm>
          <a:prstGeom prst="borderCallout2">
            <a:avLst>
              <a:gd name="adj1" fmla="val 55114"/>
              <a:gd name="adj2" fmla="val -758"/>
              <a:gd name="adj3" fmla="val 55114"/>
              <a:gd name="adj4" fmla="val -13637"/>
              <a:gd name="adj5" fmla="val 318560"/>
              <a:gd name="adj6" fmla="val -1837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1" dirty="0" smtClean="0">
                <a:solidFill>
                  <a:schemeClr val="tx1"/>
                </a:solidFill>
              </a:rPr>
              <a:t>Existing Storm Drain</a:t>
            </a:r>
            <a:endParaRPr lang="en-US" sz="800" b="1" dirty="0">
              <a:solidFill>
                <a:schemeClr val="tx1"/>
              </a:solidFill>
            </a:endParaRPr>
          </a:p>
        </p:txBody>
      </p:sp>
      <p:sp>
        <p:nvSpPr>
          <p:cNvPr id="11" name="Line Callout 2 10"/>
          <p:cNvSpPr/>
          <p:nvPr/>
        </p:nvSpPr>
        <p:spPr>
          <a:xfrm flipH="1">
            <a:off x="135082" y="1312164"/>
            <a:ext cx="1219200" cy="228600"/>
          </a:xfrm>
          <a:prstGeom prst="borderCallout2">
            <a:avLst>
              <a:gd name="adj1" fmla="val 55114"/>
              <a:gd name="adj2" fmla="val -758"/>
              <a:gd name="adj3" fmla="val 55114"/>
              <a:gd name="adj4" fmla="val -13637"/>
              <a:gd name="adj5" fmla="val 621591"/>
              <a:gd name="adj6" fmla="val -2231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b="1" dirty="0" smtClean="0">
                <a:solidFill>
                  <a:schemeClr val="tx1"/>
                </a:solidFill>
              </a:rPr>
              <a:t>Existing Channel</a:t>
            </a:r>
            <a:endParaRPr lang="en-US" sz="800" b="1" dirty="0">
              <a:solidFill>
                <a:schemeClr val="tx1"/>
              </a:solidFill>
            </a:endParaRPr>
          </a:p>
        </p:txBody>
      </p:sp>
      <p:pic>
        <p:nvPicPr>
          <p:cNvPr id="13" name="Picture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r="2731"/>
          <a:stretch/>
        </p:blipFill>
        <p:spPr>
          <a:xfrm>
            <a:off x="6629400" y="2711153"/>
            <a:ext cx="2438400" cy="1359493"/>
          </a:xfrm>
          <a:prstGeom prst="rect">
            <a:avLst/>
          </a:prstGeom>
        </p:spPr>
      </p:pic>
      <p:pic>
        <p:nvPicPr>
          <p:cNvPr id="14" name="Picture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343400"/>
            <a:ext cx="2408773" cy="1600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77000" y="4070646"/>
            <a:ext cx="2438400" cy="272754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 smtClean="0"/>
              <a:t>Driveway Ponding</a:t>
            </a:r>
            <a:endParaRPr lang="en-US" sz="1000" b="1" dirty="0"/>
          </a:p>
        </p:txBody>
      </p:sp>
      <p:sp>
        <p:nvSpPr>
          <p:cNvPr id="16" name="Down Arrow 15"/>
          <p:cNvSpPr/>
          <p:nvPr/>
        </p:nvSpPr>
        <p:spPr>
          <a:xfrm>
            <a:off x="4639524" y="4343400"/>
            <a:ext cx="228600" cy="457200"/>
          </a:xfrm>
          <a:prstGeom prst="downArrow">
            <a:avLst>
              <a:gd name="adj1" fmla="val 50000"/>
              <a:gd name="adj2" fmla="val 73762"/>
            </a:avLst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b="1"/>
          </a:p>
        </p:txBody>
      </p:sp>
      <p:sp>
        <p:nvSpPr>
          <p:cNvPr id="17" name="Rectangle 16"/>
          <p:cNvSpPr/>
          <p:nvPr/>
        </p:nvSpPr>
        <p:spPr>
          <a:xfrm>
            <a:off x="4648200" y="4076700"/>
            <a:ext cx="1828800" cy="2667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b="1"/>
          </a:p>
        </p:txBody>
      </p:sp>
    </p:spTree>
    <p:extLst>
      <p:ext uri="{BB962C8B-B14F-4D97-AF65-F5344CB8AC3E}">
        <p14:creationId xmlns:p14="http://schemas.microsoft.com/office/powerpoint/2010/main" val="16781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4116" t="34213" r="31785" b="16475"/>
          <a:stretch/>
        </p:blipFill>
        <p:spPr>
          <a:xfrm>
            <a:off x="838200" y="762000"/>
            <a:ext cx="7150350" cy="5486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Hydrology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3530851" y="2688879"/>
            <a:ext cx="1167898" cy="2507810"/>
          </a:xfrm>
          <a:custGeom>
            <a:avLst/>
            <a:gdLst>
              <a:gd name="connsiteX0" fmla="*/ 0 w 1167898"/>
              <a:gd name="connsiteY0" fmla="*/ 0 h 2507810"/>
              <a:gd name="connsiteX1" fmla="*/ 9054 w 1167898"/>
              <a:gd name="connsiteY1" fmla="*/ 45268 h 2507810"/>
              <a:gd name="connsiteX2" fmla="*/ 18107 w 1167898"/>
              <a:gd name="connsiteY2" fmla="*/ 72428 h 2507810"/>
              <a:gd name="connsiteX3" fmla="*/ 27161 w 1167898"/>
              <a:gd name="connsiteY3" fmla="*/ 262551 h 2507810"/>
              <a:gd name="connsiteX4" fmla="*/ 45268 w 1167898"/>
              <a:gd name="connsiteY4" fmla="*/ 407406 h 2507810"/>
              <a:gd name="connsiteX5" fmla="*/ 54321 w 1167898"/>
              <a:gd name="connsiteY5" fmla="*/ 516048 h 2507810"/>
              <a:gd name="connsiteX6" fmla="*/ 72428 w 1167898"/>
              <a:gd name="connsiteY6" fmla="*/ 570369 h 2507810"/>
              <a:gd name="connsiteX7" fmla="*/ 108642 w 1167898"/>
              <a:gd name="connsiteY7" fmla="*/ 697117 h 2507810"/>
              <a:gd name="connsiteX8" fmla="*/ 126749 w 1167898"/>
              <a:gd name="connsiteY8" fmla="*/ 724277 h 2507810"/>
              <a:gd name="connsiteX9" fmla="*/ 144856 w 1167898"/>
              <a:gd name="connsiteY9" fmla="*/ 778598 h 2507810"/>
              <a:gd name="connsiteX10" fmla="*/ 153909 w 1167898"/>
              <a:gd name="connsiteY10" fmla="*/ 805759 h 2507810"/>
              <a:gd name="connsiteX11" fmla="*/ 172016 w 1167898"/>
              <a:gd name="connsiteY11" fmla="*/ 832919 h 2507810"/>
              <a:gd name="connsiteX12" fmla="*/ 181070 w 1167898"/>
              <a:gd name="connsiteY12" fmla="*/ 860079 h 2507810"/>
              <a:gd name="connsiteX13" fmla="*/ 217284 w 1167898"/>
              <a:gd name="connsiteY13" fmla="*/ 914400 h 2507810"/>
              <a:gd name="connsiteX14" fmla="*/ 262551 w 1167898"/>
              <a:gd name="connsiteY14" fmla="*/ 995881 h 2507810"/>
              <a:gd name="connsiteX15" fmla="*/ 280658 w 1167898"/>
              <a:gd name="connsiteY15" fmla="*/ 1023042 h 2507810"/>
              <a:gd name="connsiteX16" fmla="*/ 298765 w 1167898"/>
              <a:gd name="connsiteY16" fmla="*/ 1050202 h 2507810"/>
              <a:gd name="connsiteX17" fmla="*/ 334979 w 1167898"/>
              <a:gd name="connsiteY17" fmla="*/ 1104523 h 2507810"/>
              <a:gd name="connsiteX18" fmla="*/ 353086 w 1167898"/>
              <a:gd name="connsiteY18" fmla="*/ 1131683 h 2507810"/>
              <a:gd name="connsiteX19" fmla="*/ 380246 w 1167898"/>
              <a:gd name="connsiteY19" fmla="*/ 1158844 h 2507810"/>
              <a:gd name="connsiteX20" fmla="*/ 398353 w 1167898"/>
              <a:gd name="connsiteY20" fmla="*/ 1186004 h 2507810"/>
              <a:gd name="connsiteX21" fmla="*/ 425513 w 1167898"/>
              <a:gd name="connsiteY21" fmla="*/ 1204111 h 2507810"/>
              <a:gd name="connsiteX22" fmla="*/ 479834 w 1167898"/>
              <a:gd name="connsiteY22" fmla="*/ 1258432 h 2507810"/>
              <a:gd name="connsiteX23" fmla="*/ 497941 w 1167898"/>
              <a:gd name="connsiteY23" fmla="*/ 1285592 h 2507810"/>
              <a:gd name="connsiteX24" fmla="*/ 552262 w 1167898"/>
              <a:gd name="connsiteY24" fmla="*/ 1339913 h 2507810"/>
              <a:gd name="connsiteX25" fmla="*/ 606583 w 1167898"/>
              <a:gd name="connsiteY25" fmla="*/ 1376127 h 2507810"/>
              <a:gd name="connsiteX26" fmla="*/ 651850 w 1167898"/>
              <a:gd name="connsiteY26" fmla="*/ 1412341 h 2507810"/>
              <a:gd name="connsiteX27" fmla="*/ 669957 w 1167898"/>
              <a:gd name="connsiteY27" fmla="*/ 1439501 h 2507810"/>
              <a:gd name="connsiteX28" fmla="*/ 697117 w 1167898"/>
              <a:gd name="connsiteY28" fmla="*/ 1466662 h 2507810"/>
              <a:gd name="connsiteX29" fmla="*/ 742385 w 1167898"/>
              <a:gd name="connsiteY29" fmla="*/ 1511929 h 2507810"/>
              <a:gd name="connsiteX30" fmla="*/ 751438 w 1167898"/>
              <a:gd name="connsiteY30" fmla="*/ 1539089 h 2507810"/>
              <a:gd name="connsiteX31" fmla="*/ 787652 w 1167898"/>
              <a:gd name="connsiteY31" fmla="*/ 1593410 h 2507810"/>
              <a:gd name="connsiteX32" fmla="*/ 832919 w 1167898"/>
              <a:gd name="connsiteY32" fmla="*/ 1674891 h 2507810"/>
              <a:gd name="connsiteX33" fmla="*/ 869133 w 1167898"/>
              <a:gd name="connsiteY33" fmla="*/ 1783533 h 2507810"/>
              <a:gd name="connsiteX34" fmla="*/ 878187 w 1167898"/>
              <a:gd name="connsiteY34" fmla="*/ 1810693 h 2507810"/>
              <a:gd name="connsiteX35" fmla="*/ 887240 w 1167898"/>
              <a:gd name="connsiteY35" fmla="*/ 1837854 h 2507810"/>
              <a:gd name="connsiteX36" fmla="*/ 923454 w 1167898"/>
              <a:gd name="connsiteY36" fmla="*/ 1892174 h 2507810"/>
              <a:gd name="connsiteX37" fmla="*/ 959668 w 1167898"/>
              <a:gd name="connsiteY37" fmla="*/ 1973656 h 2507810"/>
              <a:gd name="connsiteX38" fmla="*/ 968721 w 1167898"/>
              <a:gd name="connsiteY38" fmla="*/ 2000816 h 2507810"/>
              <a:gd name="connsiteX39" fmla="*/ 1004935 w 1167898"/>
              <a:gd name="connsiteY39" fmla="*/ 2055137 h 2507810"/>
              <a:gd name="connsiteX40" fmla="*/ 1032096 w 1167898"/>
              <a:gd name="connsiteY40" fmla="*/ 2136618 h 2507810"/>
              <a:gd name="connsiteX41" fmla="*/ 1050202 w 1167898"/>
              <a:gd name="connsiteY41" fmla="*/ 2190939 h 2507810"/>
              <a:gd name="connsiteX42" fmla="*/ 1059256 w 1167898"/>
              <a:gd name="connsiteY42" fmla="*/ 2227153 h 2507810"/>
              <a:gd name="connsiteX43" fmla="*/ 1077363 w 1167898"/>
              <a:gd name="connsiteY43" fmla="*/ 2317687 h 2507810"/>
              <a:gd name="connsiteX44" fmla="*/ 1095470 w 1167898"/>
              <a:gd name="connsiteY44" fmla="*/ 2381062 h 2507810"/>
              <a:gd name="connsiteX45" fmla="*/ 1113577 w 1167898"/>
              <a:gd name="connsiteY45" fmla="*/ 2435382 h 2507810"/>
              <a:gd name="connsiteX46" fmla="*/ 1122630 w 1167898"/>
              <a:gd name="connsiteY46" fmla="*/ 2462543 h 2507810"/>
              <a:gd name="connsiteX47" fmla="*/ 1167898 w 1167898"/>
              <a:gd name="connsiteY47" fmla="*/ 2507810 h 250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7898" h="2507810">
                <a:moveTo>
                  <a:pt x="0" y="0"/>
                </a:moveTo>
                <a:cubicBezTo>
                  <a:pt x="3018" y="15089"/>
                  <a:pt x="5322" y="30339"/>
                  <a:pt x="9054" y="45268"/>
                </a:cubicBezTo>
                <a:cubicBezTo>
                  <a:pt x="11369" y="54526"/>
                  <a:pt x="17314" y="62918"/>
                  <a:pt x="18107" y="72428"/>
                </a:cubicBezTo>
                <a:cubicBezTo>
                  <a:pt x="23376" y="135655"/>
                  <a:pt x="22941" y="199245"/>
                  <a:pt x="27161" y="262551"/>
                </a:cubicBezTo>
                <a:cubicBezTo>
                  <a:pt x="33646" y="359828"/>
                  <a:pt x="36194" y="321206"/>
                  <a:pt x="45268" y="407406"/>
                </a:cubicBezTo>
                <a:cubicBezTo>
                  <a:pt x="49072" y="443546"/>
                  <a:pt x="48347" y="480203"/>
                  <a:pt x="54321" y="516048"/>
                </a:cubicBezTo>
                <a:cubicBezTo>
                  <a:pt x="57459" y="534875"/>
                  <a:pt x="67799" y="551852"/>
                  <a:pt x="72428" y="570369"/>
                </a:cubicBezTo>
                <a:cubicBezTo>
                  <a:pt x="74842" y="580026"/>
                  <a:pt x="98252" y="681532"/>
                  <a:pt x="108642" y="697117"/>
                </a:cubicBezTo>
                <a:lnTo>
                  <a:pt x="126749" y="724277"/>
                </a:lnTo>
                <a:lnTo>
                  <a:pt x="144856" y="778598"/>
                </a:lnTo>
                <a:cubicBezTo>
                  <a:pt x="147874" y="787652"/>
                  <a:pt x="148615" y="797819"/>
                  <a:pt x="153909" y="805759"/>
                </a:cubicBezTo>
                <a:cubicBezTo>
                  <a:pt x="159945" y="814812"/>
                  <a:pt x="167150" y="823187"/>
                  <a:pt x="172016" y="832919"/>
                </a:cubicBezTo>
                <a:cubicBezTo>
                  <a:pt x="176284" y="841455"/>
                  <a:pt x="176435" y="851737"/>
                  <a:pt x="181070" y="860079"/>
                </a:cubicBezTo>
                <a:cubicBezTo>
                  <a:pt x="191639" y="879102"/>
                  <a:pt x="217284" y="914400"/>
                  <a:pt x="217284" y="914400"/>
                </a:cubicBezTo>
                <a:cubicBezTo>
                  <a:pt x="233218" y="962207"/>
                  <a:pt x="221043" y="933619"/>
                  <a:pt x="262551" y="995881"/>
                </a:cubicBezTo>
                <a:lnTo>
                  <a:pt x="280658" y="1023042"/>
                </a:lnTo>
                <a:lnTo>
                  <a:pt x="298765" y="1050202"/>
                </a:lnTo>
                <a:cubicBezTo>
                  <a:pt x="314675" y="1097934"/>
                  <a:pt x="297303" y="1059313"/>
                  <a:pt x="334979" y="1104523"/>
                </a:cubicBezTo>
                <a:cubicBezTo>
                  <a:pt x="341945" y="1112882"/>
                  <a:pt x="346120" y="1123324"/>
                  <a:pt x="353086" y="1131683"/>
                </a:cubicBezTo>
                <a:cubicBezTo>
                  <a:pt x="361283" y="1141519"/>
                  <a:pt x="372049" y="1149008"/>
                  <a:pt x="380246" y="1158844"/>
                </a:cubicBezTo>
                <a:cubicBezTo>
                  <a:pt x="387212" y="1167203"/>
                  <a:pt x="390659" y="1178310"/>
                  <a:pt x="398353" y="1186004"/>
                </a:cubicBezTo>
                <a:cubicBezTo>
                  <a:pt x="406047" y="1193698"/>
                  <a:pt x="417381" y="1196882"/>
                  <a:pt x="425513" y="1204111"/>
                </a:cubicBezTo>
                <a:cubicBezTo>
                  <a:pt x="444652" y="1221124"/>
                  <a:pt x="465630" y="1237126"/>
                  <a:pt x="479834" y="1258432"/>
                </a:cubicBezTo>
                <a:cubicBezTo>
                  <a:pt x="485870" y="1267485"/>
                  <a:pt x="490712" y="1277460"/>
                  <a:pt x="497941" y="1285592"/>
                </a:cubicBezTo>
                <a:cubicBezTo>
                  <a:pt x="514954" y="1304731"/>
                  <a:pt x="530956" y="1325709"/>
                  <a:pt x="552262" y="1339913"/>
                </a:cubicBezTo>
                <a:lnTo>
                  <a:pt x="606583" y="1376127"/>
                </a:lnTo>
                <a:cubicBezTo>
                  <a:pt x="658475" y="1453964"/>
                  <a:pt x="589379" y="1362364"/>
                  <a:pt x="651850" y="1412341"/>
                </a:cubicBezTo>
                <a:cubicBezTo>
                  <a:pt x="660346" y="1419138"/>
                  <a:pt x="662991" y="1431142"/>
                  <a:pt x="669957" y="1439501"/>
                </a:cubicBezTo>
                <a:cubicBezTo>
                  <a:pt x="678154" y="1449337"/>
                  <a:pt x="688920" y="1456826"/>
                  <a:pt x="697117" y="1466662"/>
                </a:cubicBezTo>
                <a:cubicBezTo>
                  <a:pt x="734838" y="1511927"/>
                  <a:pt x="692592" y="1478735"/>
                  <a:pt x="742385" y="1511929"/>
                </a:cubicBezTo>
                <a:cubicBezTo>
                  <a:pt x="745403" y="1520982"/>
                  <a:pt x="746804" y="1530747"/>
                  <a:pt x="751438" y="1539089"/>
                </a:cubicBezTo>
                <a:cubicBezTo>
                  <a:pt x="762006" y="1558112"/>
                  <a:pt x="787652" y="1593410"/>
                  <a:pt x="787652" y="1593410"/>
                </a:cubicBezTo>
                <a:cubicBezTo>
                  <a:pt x="809808" y="1659877"/>
                  <a:pt x="792263" y="1634235"/>
                  <a:pt x="832919" y="1674891"/>
                </a:cubicBezTo>
                <a:lnTo>
                  <a:pt x="869133" y="1783533"/>
                </a:lnTo>
                <a:lnTo>
                  <a:pt x="878187" y="1810693"/>
                </a:lnTo>
                <a:cubicBezTo>
                  <a:pt x="881205" y="1819747"/>
                  <a:pt x="881946" y="1829914"/>
                  <a:pt x="887240" y="1837854"/>
                </a:cubicBezTo>
                <a:lnTo>
                  <a:pt x="923454" y="1892174"/>
                </a:lnTo>
                <a:cubicBezTo>
                  <a:pt x="945002" y="1956818"/>
                  <a:pt x="930974" y="1930614"/>
                  <a:pt x="959668" y="1973656"/>
                </a:cubicBezTo>
                <a:cubicBezTo>
                  <a:pt x="962686" y="1982709"/>
                  <a:pt x="964087" y="1992474"/>
                  <a:pt x="968721" y="2000816"/>
                </a:cubicBezTo>
                <a:cubicBezTo>
                  <a:pt x="979289" y="2019839"/>
                  <a:pt x="998053" y="2034492"/>
                  <a:pt x="1004935" y="2055137"/>
                </a:cubicBezTo>
                <a:lnTo>
                  <a:pt x="1032096" y="2136618"/>
                </a:lnTo>
                <a:lnTo>
                  <a:pt x="1050202" y="2190939"/>
                </a:lnTo>
                <a:cubicBezTo>
                  <a:pt x="1053220" y="2203010"/>
                  <a:pt x="1056649" y="2214986"/>
                  <a:pt x="1059256" y="2227153"/>
                </a:cubicBezTo>
                <a:cubicBezTo>
                  <a:pt x="1065705" y="2257245"/>
                  <a:pt x="1067632" y="2288490"/>
                  <a:pt x="1077363" y="2317687"/>
                </a:cubicBezTo>
                <a:cubicBezTo>
                  <a:pt x="1107803" y="2409014"/>
                  <a:pt x="1061346" y="2267320"/>
                  <a:pt x="1095470" y="2381062"/>
                </a:cubicBezTo>
                <a:cubicBezTo>
                  <a:pt x="1100955" y="2399343"/>
                  <a:pt x="1107541" y="2417275"/>
                  <a:pt x="1113577" y="2435382"/>
                </a:cubicBezTo>
                <a:cubicBezTo>
                  <a:pt x="1116595" y="2444436"/>
                  <a:pt x="1115882" y="2455795"/>
                  <a:pt x="1122630" y="2462543"/>
                </a:cubicBezTo>
                <a:lnTo>
                  <a:pt x="1167898" y="2507810"/>
                </a:lnTo>
              </a:path>
            </a:pathLst>
          </a:cu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ne Callout 2 12"/>
          <p:cNvSpPr/>
          <p:nvPr/>
        </p:nvSpPr>
        <p:spPr>
          <a:xfrm>
            <a:off x="6426826" y="2479518"/>
            <a:ext cx="1841625" cy="228600"/>
          </a:xfrm>
          <a:prstGeom prst="borderCallout2">
            <a:avLst>
              <a:gd name="adj1" fmla="val 55114"/>
              <a:gd name="adj2" fmla="val -758"/>
              <a:gd name="adj3" fmla="val 55114"/>
              <a:gd name="adj4" fmla="val -13637"/>
              <a:gd name="adj5" fmla="val 517500"/>
              <a:gd name="adj6" fmla="val -142228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Existing channelized flow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16200000" flipV="1">
            <a:off x="4375370" y="3619405"/>
            <a:ext cx="361384" cy="285374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 flipH="1" flipV="1">
            <a:off x="5729381" y="3948019"/>
            <a:ext cx="609600" cy="333562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0800000" flipV="1">
            <a:off x="4191000" y="2819400"/>
            <a:ext cx="400050" cy="381000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5400000" flipH="1" flipV="1">
            <a:off x="3619500" y="4610100"/>
            <a:ext cx="533400" cy="152400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5400000">
            <a:off x="4913202" y="2754327"/>
            <a:ext cx="359121" cy="228224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16200000" flipV="1">
            <a:off x="4776258" y="2223746"/>
            <a:ext cx="277097" cy="228411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5400000" flipH="1" flipV="1">
            <a:off x="4384170" y="2269621"/>
            <a:ext cx="236085" cy="177675"/>
          </a:xfrm>
          <a:prstGeom prst="curvedConnector3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77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" b="4596"/>
          <a:stretch>
            <a:fillRect/>
          </a:stretch>
        </p:blipFill>
        <p:spPr>
          <a:xfrm>
            <a:off x="3062381" y="228600"/>
            <a:ext cx="5943600" cy="6019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Hydrology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4291343" y="2290527"/>
            <a:ext cx="3711920" cy="3784348"/>
          </a:xfrm>
          <a:custGeom>
            <a:avLst/>
            <a:gdLst>
              <a:gd name="connsiteX0" fmla="*/ 3711920 w 3711920"/>
              <a:gd name="connsiteY0" fmla="*/ 3784348 h 3784348"/>
              <a:gd name="connsiteX1" fmla="*/ 3422209 w 3711920"/>
              <a:gd name="connsiteY1" fmla="*/ 3440317 h 3784348"/>
              <a:gd name="connsiteX2" fmla="*/ 3385996 w 3711920"/>
              <a:gd name="connsiteY2" fmla="*/ 1276538 h 3784348"/>
              <a:gd name="connsiteX3" fmla="*/ 3349782 w 3711920"/>
              <a:gd name="connsiteY3" fmla="*/ 1032095 h 3784348"/>
              <a:gd name="connsiteX4" fmla="*/ 3349782 w 3711920"/>
              <a:gd name="connsiteY4" fmla="*/ 1032095 h 3784348"/>
              <a:gd name="connsiteX5" fmla="*/ 3168712 w 3711920"/>
              <a:gd name="connsiteY5" fmla="*/ 633742 h 3784348"/>
              <a:gd name="connsiteX6" fmla="*/ 2752253 w 3711920"/>
              <a:gd name="connsiteY6" fmla="*/ 516047 h 3784348"/>
              <a:gd name="connsiteX7" fmla="*/ 2725093 w 3711920"/>
              <a:gd name="connsiteY7" fmla="*/ 172016 h 3784348"/>
              <a:gd name="connsiteX8" fmla="*/ 2326740 w 3711920"/>
              <a:gd name="connsiteY8" fmla="*/ 162962 h 3784348"/>
              <a:gd name="connsiteX9" fmla="*/ 2037029 w 3711920"/>
              <a:gd name="connsiteY9" fmla="*/ 172016 h 3784348"/>
              <a:gd name="connsiteX10" fmla="*/ 1756372 w 3711920"/>
              <a:gd name="connsiteY10" fmla="*/ 45267 h 3784348"/>
              <a:gd name="connsiteX11" fmla="*/ 0 w 3711920"/>
              <a:gd name="connsiteY11" fmla="*/ 0 h 378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11920" h="3784348">
                <a:moveTo>
                  <a:pt x="3711920" y="3784348"/>
                </a:moveTo>
                <a:lnTo>
                  <a:pt x="3422209" y="3440317"/>
                </a:lnTo>
                <a:lnTo>
                  <a:pt x="3385996" y="1276538"/>
                </a:lnTo>
                <a:lnTo>
                  <a:pt x="3349782" y="1032095"/>
                </a:lnTo>
                <a:lnTo>
                  <a:pt x="3349782" y="1032095"/>
                </a:lnTo>
                <a:lnTo>
                  <a:pt x="3168712" y="633742"/>
                </a:lnTo>
                <a:lnTo>
                  <a:pt x="2752253" y="516047"/>
                </a:lnTo>
                <a:lnTo>
                  <a:pt x="2725093" y="172016"/>
                </a:lnTo>
                <a:lnTo>
                  <a:pt x="2326740" y="162962"/>
                </a:lnTo>
                <a:lnTo>
                  <a:pt x="2037029" y="172016"/>
                </a:lnTo>
                <a:lnTo>
                  <a:pt x="1756372" y="45267"/>
                </a:lnTo>
                <a:lnTo>
                  <a:pt x="0" y="0"/>
                </a:lnTo>
              </a:path>
            </a:pathLst>
          </a:custGeom>
          <a:noFill/>
          <a:ln w="50800">
            <a:solidFill>
              <a:srgbClr val="0070C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19600" y="3581400"/>
            <a:ext cx="1066800" cy="369332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dk1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XX acres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48400" y="4648200"/>
            <a:ext cx="1066800" cy="369332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dk1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XX acres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306901" y="1921195"/>
            <a:ext cx="1066800" cy="369332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dk1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XX acres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858000" y="665359"/>
            <a:ext cx="1066800" cy="369332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dk1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XX acres</a:t>
            </a:r>
            <a:endParaRPr lang="en-US" dirty="0"/>
          </a:p>
        </p:txBody>
      </p:sp>
      <p:cxnSp>
        <p:nvCxnSpPr>
          <p:cNvPr id="7" name="Curved Connector 6"/>
          <p:cNvCxnSpPr/>
          <p:nvPr/>
        </p:nvCxnSpPr>
        <p:spPr>
          <a:xfrm rot="16200000" flipV="1">
            <a:off x="7124700" y="4076700"/>
            <a:ext cx="762000" cy="228600"/>
          </a:xfrm>
          <a:prstGeom prst="curvedConnector3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 flipH="1" flipV="1">
            <a:off x="5295900" y="3086100"/>
            <a:ext cx="685800" cy="12700"/>
          </a:xfrm>
          <a:prstGeom prst="curvedConnector3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5400000" flipH="1" flipV="1">
            <a:off x="4768850" y="3086100"/>
            <a:ext cx="685800" cy="12700"/>
          </a:xfrm>
          <a:prstGeom prst="curvedConnector3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V="1">
            <a:off x="6001518" y="4096517"/>
            <a:ext cx="468868" cy="177297"/>
          </a:xfrm>
          <a:prstGeom prst="curvedConnector3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6200000" flipV="1">
            <a:off x="6025032" y="3069703"/>
            <a:ext cx="468868" cy="177297"/>
          </a:xfrm>
          <a:prstGeom prst="curvedConnector3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6386749" y="853445"/>
            <a:ext cx="468868" cy="177297"/>
          </a:xfrm>
          <a:prstGeom prst="curvedConnector3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6200000" flipV="1">
            <a:off x="4306649" y="3084792"/>
            <a:ext cx="468868" cy="177297"/>
          </a:xfrm>
          <a:prstGeom prst="curvedConnector3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6200000" flipV="1">
            <a:off x="7639615" y="3774163"/>
            <a:ext cx="762000" cy="228600"/>
          </a:xfrm>
          <a:prstGeom prst="curvedConnector3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16200000" flipV="1">
            <a:off x="5302176" y="5458732"/>
            <a:ext cx="468868" cy="177297"/>
          </a:xfrm>
          <a:prstGeom prst="curvedConnector3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16200000" flipV="1">
            <a:off x="5054275" y="4543190"/>
            <a:ext cx="468868" cy="177297"/>
          </a:xfrm>
          <a:prstGeom prst="curvedConnector3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400" y="13716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Place table from report showing flow 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9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" y="13716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 FEMA map here is discuss prop and exist flow rates</a:t>
            </a:r>
          </a:p>
        </p:txBody>
      </p:sp>
    </p:spTree>
    <p:extLst>
      <p:ext uri="{BB962C8B-B14F-4D97-AF65-F5344CB8AC3E}">
        <p14:creationId xmlns:p14="http://schemas.microsoft.com/office/powerpoint/2010/main" val="28879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Hydraulics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2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28600" y="914400"/>
            <a:ext cx="5638800" cy="518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Existing Storm Drain Details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9770" y="347472"/>
            <a:ext cx="5637630" cy="566928"/>
          </a:xfrm>
        </p:spPr>
        <p:txBody>
          <a:bodyPr/>
          <a:lstStyle/>
          <a:p>
            <a:r>
              <a:rPr lang="en-US" dirty="0" smtClean="0"/>
              <a:t>Hydraulics</a:t>
            </a:r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r="2745"/>
          <a:stretch>
            <a:fillRect/>
          </a:stretch>
        </p:blipFill>
        <p:spPr/>
      </p:pic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5" name="Picture Placeholder 1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" r="5922"/>
          <a:stretch>
            <a:fillRect/>
          </a:stretch>
        </p:blipFill>
        <p:spPr/>
      </p:pic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2303935726"/>
              </p:ext>
            </p:extLst>
          </p:nvPr>
        </p:nvGraphicFramePr>
        <p:xfrm>
          <a:off x="-381000" y="1676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5478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2260</TotalTime>
  <Words>194</Words>
  <Application>Microsoft Office PowerPoint</Application>
  <PresentationFormat>On-screen Show (4:3)</PresentationFormat>
  <Paragraphs>77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Adobe Heiti Std R</vt:lpstr>
      <vt:lpstr>Arial</vt:lpstr>
      <vt:lpstr>Arial Narrow</vt:lpstr>
      <vt:lpstr>Calibri</vt:lpstr>
      <vt:lpstr>Microsoft Sans Serif</vt:lpstr>
      <vt:lpstr>Myriad Pro</vt:lpstr>
      <vt:lpstr>Times New Roman</vt:lpstr>
      <vt:lpstr>Wingdings</vt:lpstr>
      <vt:lpstr>Office Theme</vt:lpstr>
      <vt:lpstr>SP 473 Drainage Review</vt:lpstr>
      <vt:lpstr>Outline</vt:lpstr>
      <vt:lpstr>Project Site</vt:lpstr>
      <vt:lpstr>Existing Conditions</vt:lpstr>
      <vt:lpstr>Hydrology</vt:lpstr>
      <vt:lpstr>Hydrology</vt:lpstr>
      <vt:lpstr>Hydrology</vt:lpstr>
      <vt:lpstr>Hydraulics</vt:lpstr>
      <vt:lpstr>Hydraulics</vt:lpstr>
      <vt:lpstr>Hydraulics</vt:lpstr>
      <vt:lpstr>Hydraulics</vt:lpstr>
      <vt:lpstr>Hydraulics</vt:lpstr>
      <vt:lpstr>Pros vs Cons</vt:lpstr>
      <vt:lpstr>Pros vs Cons</vt:lpstr>
      <vt:lpstr>Pros vs Cons</vt:lpstr>
      <vt:lpstr>PowerPoint Presentation</vt:lpstr>
    </vt:vector>
  </TitlesOfParts>
  <Company>Pape-Dawson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Chavez @PD</dc:creator>
  <cp:lastModifiedBy>Home</cp:lastModifiedBy>
  <cp:revision>309</cp:revision>
  <dcterms:created xsi:type="dcterms:W3CDTF">2016-04-01T15:38:14Z</dcterms:created>
  <dcterms:modified xsi:type="dcterms:W3CDTF">2016-06-20T03:18:47Z</dcterms:modified>
</cp:coreProperties>
</file>